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29"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6" r:id="rId5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DB4CEB-EC33-4B07-A381-3C7F93371524}" type="datetimeFigureOut">
              <a:rPr lang="es-ES" smtClean="0"/>
              <a:t>09/11/2023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01C27-71FC-4712-A60C-F4A5220CD26C}" type="slidenum">
              <a:rPr lang="es-ES" smtClean="0"/>
              <a:t>‹#›</a:t>
            </a:fld>
            <a:endParaRPr lang="es-ES"/>
          </a:p>
        </p:txBody>
      </p:sp>
    </p:spTree>
    <p:extLst>
      <p:ext uri="{BB962C8B-B14F-4D97-AF65-F5344CB8AC3E}">
        <p14:creationId xmlns:p14="http://schemas.microsoft.com/office/powerpoint/2010/main" val="3626404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5afbca2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125afbca27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54324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9ba25d72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39ba25d724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1689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39ba25d72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39ba25d724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12061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39ba25d72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39ba25d72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74330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39ba25d72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39ba25d72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37429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39ba25d72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g139ba25d72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929206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39ba25d72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139ba25d724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96593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39ba25d72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139ba25d724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2501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39ba25d72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39ba25d724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1612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39ba25d72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139ba25d724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852474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39ba25d72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g139ba25d724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752023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39ba25d72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139ba25d724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927152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39ba25d72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g139ba25d724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504332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39ba25d72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139ba25d724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78092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39ba25d72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g139ba25d724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671528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39ba25d72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g139ba25d724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89415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39ba25d724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139ba25d724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330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39ba25d724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g139ba25d724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81806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39ba25d724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139ba25d724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958137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39ba25d72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139ba25d724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41148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39ba25d72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139ba25d724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54153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9ba25d724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139ba25d724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77689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39ba25d72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39ba25d72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a:t>
            </a:r>
            <a:endParaRPr>
              <a:latin typeface="DM Sans"/>
              <a:ea typeface="DM Sans"/>
              <a:cs typeface="DM Sans"/>
              <a:sym typeface="DM Sans"/>
            </a:endParaRPr>
          </a:p>
        </p:txBody>
      </p:sp>
    </p:spTree>
    <p:extLst>
      <p:ext uri="{BB962C8B-B14F-4D97-AF65-F5344CB8AC3E}">
        <p14:creationId xmlns:p14="http://schemas.microsoft.com/office/powerpoint/2010/main" val="1541582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39ba25d724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139ba25d724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61355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39ba25d72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7" name="Google Shape;967;g139ba25d724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04961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39ba25d724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139ba25d724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97728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39ba25d724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139ba25d724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960728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39ba25d724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39ba25d724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3123666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39ba25d724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g139ba25d724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387030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39ba25d724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Google Shape;1013;g139ba25d724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99180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39ba25d724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139ba25d724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61625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39ba25d7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0" name="Google Shape;1030;g139ba25d724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0705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39ba25d724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g139ba25d724_0_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0795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39ba25d724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39ba25d724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965740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9ba25d724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 name="Google Shape;1049;g139ba25d724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17056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39ba25d724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g139ba25d724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40431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39ba25d72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139ba25d724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80297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39ba25d724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g139ba25d724_0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62092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39ba25d724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g139ba25d724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80004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39ba25d724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g139ba25d724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83723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39ba25d724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g139ba25d724_0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02101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39ba25d724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g139ba25d724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547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39ba25d72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1" name="Google Shape;1111;g139ba25d724_0_4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6035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39ba25d724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0" name="Google Shape;1120;g139ba25d724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21617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39ba25d724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139ba25d724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752411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39ba25d724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9" name="Google Shape;1129;g139ba25d724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87038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39ba25d724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g139ba25d724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770388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9ba25d724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8" name="Google Shape;1148;g139ba25d724_0_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42857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39ba25d724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139ba25d724_0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297418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39ba25d724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g139ba25d724_0_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504884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39ba25d724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8" name="Google Shape;1178;g139ba25d724_0_5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76880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139ba25d724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7" name="Google Shape;1187;g139ba25d724_0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8267937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39ba25d724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7" name="Google Shape;1207;g139ba25d724_0_5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24251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39ba25d72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139ba25d724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35239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39ba25d72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139ba25d724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522763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39ba25d7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g139ba25d724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42097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39ba25d72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39ba25d724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57897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0FF938C2-629D-4D1C-BE28-46D9DF4FA850}" type="datetimeFigureOut">
              <a:rPr lang="es-ES" smtClean="0"/>
              <a:t>09/11/2023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1633535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FF938C2-629D-4D1C-BE28-46D9DF4FA850}" type="datetimeFigureOut">
              <a:rPr lang="es-ES" smtClean="0"/>
              <a:t>09/11/2023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27881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FF938C2-629D-4D1C-BE28-46D9DF4FA850}" type="datetimeFigureOut">
              <a:rPr lang="es-ES" smtClean="0"/>
              <a:t>09/11/2023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345858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0FF938C2-629D-4D1C-BE28-46D9DF4FA850}" type="datetimeFigureOut">
              <a:rPr lang="es-ES" smtClean="0"/>
              <a:t>09/11/2023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3150081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FF938C2-629D-4D1C-BE28-46D9DF4FA850}" type="datetimeFigureOut">
              <a:rPr lang="es-ES" smtClean="0"/>
              <a:t>09/11/2023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162818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0FF938C2-629D-4D1C-BE28-46D9DF4FA850}" type="datetimeFigureOut">
              <a:rPr lang="es-ES" smtClean="0"/>
              <a:t>09/11/2023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336389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0FF938C2-629D-4D1C-BE28-46D9DF4FA850}" type="datetimeFigureOut">
              <a:rPr lang="es-ES" smtClean="0"/>
              <a:t>09/11/2023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178110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0FF938C2-629D-4D1C-BE28-46D9DF4FA850}" type="datetimeFigureOut">
              <a:rPr lang="es-ES" smtClean="0"/>
              <a:t>09/11/2023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458162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FF938C2-629D-4D1C-BE28-46D9DF4FA850}" type="datetimeFigureOut">
              <a:rPr lang="es-ES" smtClean="0"/>
              <a:t>09/11/2023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3294101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FF938C2-629D-4D1C-BE28-46D9DF4FA850}" type="datetimeFigureOut">
              <a:rPr lang="es-ES" smtClean="0"/>
              <a:t>09/11/2023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147671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FF938C2-629D-4D1C-BE28-46D9DF4FA850}" type="datetimeFigureOut">
              <a:rPr lang="es-ES" smtClean="0"/>
              <a:t>09/11/2023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4CE6264-74F8-4CE5-8268-9D3D345523DA}" type="slidenum">
              <a:rPr lang="es-ES" smtClean="0"/>
              <a:t>‹#›</a:t>
            </a:fld>
            <a:endParaRPr lang="es-ES"/>
          </a:p>
        </p:txBody>
      </p:sp>
    </p:spTree>
    <p:extLst>
      <p:ext uri="{BB962C8B-B14F-4D97-AF65-F5344CB8AC3E}">
        <p14:creationId xmlns:p14="http://schemas.microsoft.com/office/powerpoint/2010/main" val="2557139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938C2-629D-4D1C-BE28-46D9DF4FA850}" type="datetimeFigureOut">
              <a:rPr lang="es-ES" smtClean="0"/>
              <a:t>09/11/2023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E6264-74F8-4CE5-8268-9D3D345523DA}" type="slidenum">
              <a:rPr lang="es-ES" smtClean="0"/>
              <a:t>‹#›</a:t>
            </a:fld>
            <a:endParaRPr lang="es-ES"/>
          </a:p>
        </p:txBody>
      </p:sp>
    </p:spTree>
    <p:extLst>
      <p:ext uri="{BB962C8B-B14F-4D97-AF65-F5344CB8AC3E}">
        <p14:creationId xmlns:p14="http://schemas.microsoft.com/office/powerpoint/2010/main" val="3097471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8"/>
          <p:cNvSpPr txBox="1"/>
          <p:nvPr/>
        </p:nvSpPr>
        <p:spPr>
          <a:xfrm>
            <a:off x="880200" y="2648518"/>
            <a:ext cx="104316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70C0"/>
                </a:solidFill>
                <a:latin typeface="DM Sans"/>
                <a:ea typeface="DM Sans"/>
                <a:cs typeface="DM Sans"/>
                <a:sym typeface="DM Sans"/>
              </a:rPr>
              <a:t>Métricas algoritmos clasificación</a:t>
            </a:r>
            <a:endParaRPr sz="5333" b="1" dirty="0">
              <a:solidFill>
                <a:srgbClr val="0070C0"/>
              </a:solidFill>
              <a:latin typeface="DM Sans"/>
              <a:ea typeface="DM Sans"/>
              <a:cs typeface="DM Sans"/>
              <a:sym typeface="DM Sans"/>
            </a:endParaRPr>
          </a:p>
        </p:txBody>
      </p:sp>
      <p:sp>
        <p:nvSpPr>
          <p:cNvPr id="91" name="Google Shape;91;p28"/>
          <p:cNvSpPr txBox="1"/>
          <p:nvPr/>
        </p:nvSpPr>
        <p:spPr>
          <a:xfrm>
            <a:off x="1773533" y="1746684"/>
            <a:ext cx="8295200" cy="615513"/>
          </a:xfrm>
          <a:prstGeom prst="rect">
            <a:avLst/>
          </a:prstGeom>
          <a:noFill/>
          <a:ln>
            <a:noFill/>
          </a:ln>
        </p:spPr>
        <p:txBody>
          <a:bodyPr spcFirstLastPara="1" wrap="square" lIns="121900" tIns="121900" rIns="121900" bIns="121900" anchor="t" anchorCtr="0">
            <a:spAutoFit/>
          </a:bodyPr>
          <a:lstStyle/>
          <a:p>
            <a:pPr algn="ctr">
              <a:buClr>
                <a:srgbClr val="000000"/>
              </a:buClr>
              <a:buSzPts val="1800"/>
            </a:pPr>
            <a:r>
              <a:rPr lang="es" sz="2400" b="1">
                <a:solidFill>
                  <a:schemeClr val="lt1"/>
                </a:solidFill>
                <a:latin typeface="DM Sans"/>
                <a:ea typeface="DM Sans"/>
                <a:cs typeface="DM Sans"/>
                <a:sym typeface="DM Sans"/>
              </a:rPr>
              <a:t>Clase 23.</a:t>
            </a:r>
            <a:r>
              <a:rPr lang="es" sz="2400">
                <a:solidFill>
                  <a:schemeClr val="lt1"/>
                </a:solidFill>
                <a:latin typeface="DM Sans"/>
                <a:ea typeface="DM Sans"/>
                <a:cs typeface="DM Sans"/>
                <a:sym typeface="DM Sans"/>
              </a:rPr>
              <a:t> DATA SCIENCE</a:t>
            </a:r>
            <a:endParaRPr sz="2133">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1132064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06"/>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Cómo calcular la matriz de confusión</a:t>
            </a:r>
            <a:endParaRPr sz="4133" b="1">
              <a:solidFill>
                <a:schemeClr val="dk1"/>
              </a:solidFill>
              <a:latin typeface="DM Sans"/>
              <a:ea typeface="DM Sans"/>
              <a:cs typeface="DM Sans"/>
              <a:sym typeface="DM Sans"/>
            </a:endParaRPr>
          </a:p>
        </p:txBody>
      </p:sp>
      <p:sp>
        <p:nvSpPr>
          <p:cNvPr id="784" name="Google Shape;784;p106"/>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85" name="Google Shape;785;p106"/>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86" name="Google Shape;786;p106"/>
          <p:cNvSpPr txBox="1"/>
          <p:nvPr/>
        </p:nvSpPr>
        <p:spPr>
          <a:xfrm>
            <a:off x="834767" y="1442801"/>
            <a:ext cx="6715200" cy="4862829"/>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000">
                <a:solidFill>
                  <a:schemeClr val="dk1"/>
                </a:solidFill>
                <a:latin typeface="DM Sans"/>
                <a:ea typeface="DM Sans"/>
                <a:cs typeface="DM Sans"/>
                <a:sym typeface="DM Sans"/>
              </a:rPr>
              <a:t>Dentro de la matriz debemos definir las siguientes cantidades en el caso de un problema binario:</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b="1">
                <a:solidFill>
                  <a:schemeClr val="dk1"/>
                </a:solidFill>
                <a:latin typeface="DM Sans"/>
                <a:ea typeface="DM Sans"/>
                <a:cs typeface="DM Sans"/>
                <a:sym typeface="DM Sans"/>
              </a:rPr>
              <a:t>verdadero positivo (TP):</a:t>
            </a:r>
            <a:r>
              <a:rPr lang="es" sz="2000">
                <a:solidFill>
                  <a:schemeClr val="dk1"/>
                </a:solidFill>
                <a:latin typeface="DM Sans"/>
                <a:ea typeface="DM Sans"/>
                <a:cs typeface="DM Sans"/>
                <a:sym typeface="DM Sans"/>
              </a:rPr>
              <a:t> eventos predichos correctamente.</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b="1">
                <a:solidFill>
                  <a:schemeClr val="dk1"/>
                </a:solidFill>
                <a:latin typeface="DM Sans"/>
                <a:ea typeface="DM Sans"/>
                <a:cs typeface="DM Sans"/>
                <a:sym typeface="DM Sans"/>
              </a:rPr>
              <a:t>"falso positivo" (FP):</a:t>
            </a:r>
            <a:r>
              <a:rPr lang="es" sz="2000">
                <a:solidFill>
                  <a:schemeClr val="dk1"/>
                </a:solidFill>
                <a:latin typeface="DM Sans"/>
                <a:ea typeface="DM Sans"/>
                <a:cs typeface="DM Sans"/>
                <a:sym typeface="DM Sans"/>
              </a:rPr>
              <a:t> eventos pronosticados incorrectamente </a:t>
            </a:r>
            <a:r>
              <a:rPr lang="es" sz="2000" b="1">
                <a:solidFill>
                  <a:schemeClr val="dk1"/>
                </a:solidFill>
                <a:latin typeface="DM Sans"/>
                <a:ea typeface="DM Sans"/>
                <a:cs typeface="DM Sans"/>
                <a:sym typeface="DM Sans"/>
              </a:rPr>
              <a:t>(Error Tipo I)</a:t>
            </a:r>
            <a:r>
              <a:rPr lang="es" sz="2000">
                <a:solidFill>
                  <a:schemeClr val="dk1"/>
                </a:solidFill>
                <a:latin typeface="DM Sans"/>
                <a:ea typeface="DM Sans"/>
                <a:cs typeface="DM Sans"/>
                <a:sym typeface="DM Sans"/>
              </a:rPr>
              <a:t>.</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b="1">
                <a:solidFill>
                  <a:schemeClr val="dk1"/>
                </a:solidFill>
                <a:latin typeface="DM Sans"/>
                <a:ea typeface="DM Sans"/>
                <a:cs typeface="DM Sans"/>
                <a:sym typeface="DM Sans"/>
              </a:rPr>
              <a:t>"verdadero negativo" (TN): </a:t>
            </a:r>
            <a:r>
              <a:rPr lang="es" sz="2000">
                <a:solidFill>
                  <a:schemeClr val="dk1"/>
                </a:solidFill>
                <a:latin typeface="DM Sans"/>
                <a:ea typeface="DM Sans"/>
                <a:cs typeface="DM Sans"/>
                <a:sym typeface="DM Sans"/>
              </a:rPr>
              <a:t>sin eventos predichos correctamente.</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b="1">
                <a:solidFill>
                  <a:schemeClr val="dk1"/>
                </a:solidFill>
                <a:latin typeface="DM Sans"/>
                <a:ea typeface="DM Sans"/>
                <a:cs typeface="DM Sans"/>
                <a:sym typeface="DM Sans"/>
              </a:rPr>
              <a:t>"falso negativo" (FN):</a:t>
            </a:r>
            <a:r>
              <a:rPr lang="es" sz="2000">
                <a:solidFill>
                  <a:schemeClr val="dk1"/>
                </a:solidFill>
                <a:latin typeface="DM Sans"/>
                <a:ea typeface="DM Sans"/>
                <a:cs typeface="DM Sans"/>
                <a:sym typeface="DM Sans"/>
              </a:rPr>
              <a:t> sin eventos pronosticados incorrectamente </a:t>
            </a:r>
            <a:r>
              <a:rPr lang="es" sz="2000" b="1">
                <a:solidFill>
                  <a:schemeClr val="dk1"/>
                </a:solidFill>
                <a:latin typeface="DM Sans"/>
                <a:ea typeface="DM Sans"/>
                <a:cs typeface="DM Sans"/>
                <a:sym typeface="DM Sans"/>
              </a:rPr>
              <a:t>(Error Tipo II)</a:t>
            </a:r>
            <a:r>
              <a:rPr lang="es" sz="2000">
                <a:solidFill>
                  <a:schemeClr val="dk1"/>
                </a:solidFill>
                <a:latin typeface="DM Sans"/>
                <a:ea typeface="DM Sans"/>
                <a:cs typeface="DM Sans"/>
                <a:sym typeface="DM Sans"/>
              </a:rPr>
              <a:t>.</a:t>
            </a:r>
            <a:endParaRPr sz="2000">
              <a:solidFill>
                <a:schemeClr val="dk1"/>
              </a:solidFill>
              <a:latin typeface="DM Sans"/>
              <a:ea typeface="DM Sans"/>
              <a:cs typeface="DM Sans"/>
              <a:sym typeface="DM Sans"/>
            </a:endParaRPr>
          </a:p>
        </p:txBody>
      </p:sp>
      <p:pic>
        <p:nvPicPr>
          <p:cNvPr id="787" name="Google Shape;787;p106"/>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88" name="Google Shape;788;p106"/>
          <p:cNvPicPr preferRelativeResize="0"/>
          <p:nvPr/>
        </p:nvPicPr>
        <p:blipFill>
          <a:blip r:embed="rId4">
            <a:alphaModFix/>
          </a:blip>
          <a:stretch>
            <a:fillRect/>
          </a:stretch>
        </p:blipFill>
        <p:spPr>
          <a:xfrm>
            <a:off x="7315201" y="1655534"/>
            <a:ext cx="3829700" cy="3829700"/>
          </a:xfrm>
          <a:prstGeom prst="rect">
            <a:avLst/>
          </a:prstGeom>
          <a:noFill/>
          <a:ln>
            <a:noFill/>
          </a:ln>
        </p:spPr>
      </p:pic>
    </p:spTree>
    <p:extLst>
      <p:ext uri="{BB962C8B-B14F-4D97-AF65-F5344CB8AC3E}">
        <p14:creationId xmlns:p14="http://schemas.microsoft.com/office/powerpoint/2010/main" val="11218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7"/>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Cómo calcular la matriz de confusión</a:t>
            </a:r>
            <a:endParaRPr sz="4133" b="1">
              <a:solidFill>
                <a:schemeClr val="dk1"/>
              </a:solidFill>
              <a:latin typeface="DM Sans"/>
              <a:ea typeface="DM Sans"/>
              <a:cs typeface="DM Sans"/>
              <a:sym typeface="DM Sans"/>
            </a:endParaRPr>
          </a:p>
        </p:txBody>
      </p:sp>
      <p:sp>
        <p:nvSpPr>
          <p:cNvPr id="794" name="Google Shape;794;p107"/>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5" name="Google Shape;795;p107"/>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107"/>
          <p:cNvSpPr txBox="1"/>
          <p:nvPr/>
        </p:nvSpPr>
        <p:spPr>
          <a:xfrm>
            <a:off x="834767" y="1442800"/>
            <a:ext cx="6311600" cy="4862829"/>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000">
                <a:solidFill>
                  <a:schemeClr val="dk1"/>
                </a:solidFill>
                <a:latin typeface="DM Sans"/>
                <a:ea typeface="DM Sans"/>
                <a:cs typeface="DM Sans"/>
                <a:sym typeface="DM Sans"/>
              </a:rPr>
              <a:t>Los </a:t>
            </a:r>
            <a:r>
              <a:rPr lang="es" sz="2000" b="1">
                <a:solidFill>
                  <a:schemeClr val="dk1"/>
                </a:solidFill>
                <a:latin typeface="DM Sans"/>
                <a:ea typeface="DM Sans"/>
                <a:cs typeface="DM Sans"/>
                <a:sym typeface="DM Sans"/>
              </a:rPr>
              <a:t>Falsos Positivos (FP) - Error Tipo I </a:t>
            </a:r>
            <a:r>
              <a:rPr lang="es" sz="2000">
                <a:solidFill>
                  <a:schemeClr val="dk1"/>
                </a:solidFill>
                <a:latin typeface="DM Sans"/>
                <a:ea typeface="DM Sans"/>
                <a:cs typeface="DM Sans"/>
                <a:sym typeface="DM Sans"/>
              </a:rPr>
              <a:t>son predicciones que tienen la característica cuando no es cierto, por ejemplo </a:t>
            </a:r>
            <a:r>
              <a:rPr lang="es" sz="2000" b="1">
                <a:solidFill>
                  <a:schemeClr val="dk1"/>
                </a:solidFill>
                <a:latin typeface="DM Sans"/>
                <a:ea typeface="DM Sans"/>
                <a:cs typeface="DM Sans"/>
                <a:sym typeface="DM Sans"/>
              </a:rPr>
              <a:t>predecir que un hombre está embarazado cuando es falso</a:t>
            </a:r>
            <a:endParaRPr sz="2000" b="1">
              <a:solidFill>
                <a:schemeClr val="dk1"/>
              </a:solidFill>
              <a:latin typeface="DM Sans"/>
              <a:ea typeface="DM Sans"/>
              <a:cs typeface="DM Sans"/>
              <a:sym typeface="DM Sans"/>
            </a:endParaRPr>
          </a:p>
          <a:p>
            <a:pPr>
              <a:lnSpc>
                <a:spcPct val="150000"/>
              </a:lnSpc>
            </a:pPr>
            <a:endParaRPr sz="2000" b="1">
              <a:solidFill>
                <a:schemeClr val="dk1"/>
              </a:solidFill>
              <a:latin typeface="DM Sans"/>
              <a:ea typeface="DM Sans"/>
              <a:cs typeface="DM Sans"/>
              <a:sym typeface="DM Sans"/>
            </a:endParaRPr>
          </a:p>
          <a:p>
            <a:pPr>
              <a:lnSpc>
                <a:spcPct val="150000"/>
              </a:lnSpc>
            </a:pPr>
            <a:r>
              <a:rPr lang="es" sz="2000">
                <a:solidFill>
                  <a:schemeClr val="dk1"/>
                </a:solidFill>
                <a:latin typeface="DM Sans"/>
                <a:ea typeface="DM Sans"/>
                <a:cs typeface="DM Sans"/>
                <a:sym typeface="DM Sans"/>
              </a:rPr>
              <a:t>Los </a:t>
            </a:r>
            <a:r>
              <a:rPr lang="es" sz="2000" b="1">
                <a:solidFill>
                  <a:schemeClr val="dk1"/>
                </a:solidFill>
                <a:latin typeface="DM Sans"/>
                <a:ea typeface="DM Sans"/>
                <a:cs typeface="DM Sans"/>
                <a:sym typeface="DM Sans"/>
              </a:rPr>
              <a:t>Falsos Negativos (FN) - Error Tipo II </a:t>
            </a:r>
            <a:r>
              <a:rPr lang="es" sz="2000">
                <a:solidFill>
                  <a:schemeClr val="dk1"/>
                </a:solidFill>
                <a:latin typeface="DM Sans"/>
                <a:ea typeface="DM Sans"/>
                <a:cs typeface="DM Sans"/>
                <a:sym typeface="DM Sans"/>
              </a:rPr>
              <a:t>son predicciones que NO tienen la característica pero realmente si la tienen, por ejemplo </a:t>
            </a:r>
            <a:r>
              <a:rPr lang="es" sz="2000" b="1">
                <a:solidFill>
                  <a:schemeClr val="dk1"/>
                </a:solidFill>
                <a:latin typeface="DM Sans"/>
                <a:ea typeface="DM Sans"/>
                <a:cs typeface="DM Sans"/>
                <a:sym typeface="DM Sans"/>
              </a:rPr>
              <a:t>predecir que una mujer no está embarazada cuando realmente lo está.</a:t>
            </a:r>
            <a:endParaRPr sz="2000" b="1">
              <a:solidFill>
                <a:schemeClr val="dk1"/>
              </a:solidFill>
              <a:latin typeface="DM Sans"/>
              <a:ea typeface="DM Sans"/>
              <a:cs typeface="DM Sans"/>
              <a:sym typeface="DM Sans"/>
            </a:endParaRPr>
          </a:p>
        </p:txBody>
      </p:sp>
      <p:pic>
        <p:nvPicPr>
          <p:cNvPr id="797" name="Google Shape;797;p107"/>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98" name="Google Shape;798;p107"/>
          <p:cNvPicPr preferRelativeResize="0"/>
          <p:nvPr/>
        </p:nvPicPr>
        <p:blipFill>
          <a:blip r:embed="rId4">
            <a:alphaModFix/>
          </a:blip>
          <a:stretch>
            <a:fillRect/>
          </a:stretch>
        </p:blipFill>
        <p:spPr>
          <a:xfrm>
            <a:off x="6977234" y="1863400"/>
            <a:ext cx="4508700" cy="3318067"/>
          </a:xfrm>
          <a:prstGeom prst="rect">
            <a:avLst/>
          </a:prstGeom>
          <a:noFill/>
          <a:ln>
            <a:noFill/>
          </a:ln>
        </p:spPr>
      </p:pic>
    </p:spTree>
    <p:extLst>
      <p:ext uri="{BB962C8B-B14F-4D97-AF65-F5344CB8AC3E}">
        <p14:creationId xmlns:p14="http://schemas.microsoft.com/office/powerpoint/2010/main" val="399565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03" name="Google Shape;803;p108"/>
          <p:cNvGrpSpPr/>
          <p:nvPr/>
        </p:nvGrpSpPr>
        <p:grpSpPr>
          <a:xfrm>
            <a:off x="631161" y="825909"/>
            <a:ext cx="985207" cy="985207"/>
            <a:chOff x="575612" y="1950748"/>
            <a:chExt cx="431100" cy="431100"/>
          </a:xfrm>
        </p:grpSpPr>
        <p:sp>
          <p:nvSpPr>
            <p:cNvPr id="804" name="Google Shape;804;p108"/>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05" name="Google Shape;805;p1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06" name="Google Shape;806;p108"/>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dirty="0">
                <a:solidFill>
                  <a:srgbClr val="0070C0"/>
                </a:solidFill>
                <a:latin typeface="DM Sans"/>
                <a:ea typeface="DM Sans"/>
                <a:cs typeface="DM Sans"/>
                <a:sym typeface="DM Sans"/>
              </a:rPr>
              <a:t>Para pensar</a:t>
            </a:r>
            <a:endParaRPr sz="4667" b="1" dirty="0">
              <a:solidFill>
                <a:srgbClr val="0070C0"/>
              </a:solidFill>
              <a:latin typeface="DM Sans"/>
              <a:ea typeface="DM Sans"/>
              <a:cs typeface="DM Sans"/>
              <a:sym typeface="DM Sans"/>
            </a:endParaRPr>
          </a:p>
        </p:txBody>
      </p:sp>
      <p:sp>
        <p:nvSpPr>
          <p:cNvPr id="807" name="Google Shape;807;p108"/>
          <p:cNvSpPr txBox="1"/>
          <p:nvPr/>
        </p:nvSpPr>
        <p:spPr>
          <a:xfrm>
            <a:off x="668600" y="1766601"/>
            <a:ext cx="10854800" cy="3493352"/>
          </a:xfrm>
          <a:prstGeom prst="rect">
            <a:avLst/>
          </a:prstGeom>
          <a:noFill/>
          <a:ln>
            <a:noFill/>
          </a:ln>
        </p:spPr>
        <p:txBody>
          <a:bodyPr spcFirstLastPara="1" wrap="square" lIns="121900" tIns="121900" rIns="121900" bIns="121900" anchor="t" anchorCtr="0">
            <a:spAutoFit/>
          </a:bodyPr>
          <a:lstStyle/>
          <a:p>
            <a:r>
              <a:rPr lang="es" sz="3333">
                <a:solidFill>
                  <a:srgbClr val="B7B7B7"/>
                </a:solidFill>
                <a:latin typeface="DM Sans"/>
                <a:ea typeface="DM Sans"/>
                <a:cs typeface="DM Sans"/>
                <a:sym typeface="DM Sans"/>
              </a:rPr>
              <a:t>Para las siguientes situaciones pensemos si serían Falso Positivo o Falso Negativo</a:t>
            </a:r>
            <a:endParaRPr sz="3333">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 Una prueba de detección de cáncer da positivo, pero usted no tiene la enfermedad.</a:t>
            </a:r>
            <a:endParaRPr sz="3067">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Un algoritmo dice que una persona no cometerá fraude, pero logró cometer fraude la semana pasada</a:t>
            </a:r>
            <a:endParaRPr sz="3067" b="1">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3800952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grpSp>
        <p:nvGrpSpPr>
          <p:cNvPr id="813" name="Google Shape;813;p109"/>
          <p:cNvGrpSpPr/>
          <p:nvPr/>
        </p:nvGrpSpPr>
        <p:grpSpPr>
          <a:xfrm>
            <a:off x="631161" y="825909"/>
            <a:ext cx="985207" cy="985207"/>
            <a:chOff x="575612" y="1950748"/>
            <a:chExt cx="431100" cy="431100"/>
          </a:xfrm>
        </p:grpSpPr>
        <p:sp>
          <p:nvSpPr>
            <p:cNvPr id="814" name="Google Shape;814;p109"/>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15" name="Google Shape;815;p10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16" name="Google Shape;816;p10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dirty="0">
                <a:solidFill>
                  <a:srgbClr val="0070C0"/>
                </a:solidFill>
                <a:latin typeface="DM Sans"/>
                <a:ea typeface="DM Sans"/>
                <a:cs typeface="DM Sans"/>
                <a:sym typeface="DM Sans"/>
              </a:rPr>
              <a:t>Para pensar</a:t>
            </a:r>
            <a:endParaRPr sz="4667" b="1" dirty="0">
              <a:solidFill>
                <a:srgbClr val="0070C0"/>
              </a:solidFill>
              <a:latin typeface="DM Sans"/>
              <a:ea typeface="DM Sans"/>
              <a:cs typeface="DM Sans"/>
              <a:sym typeface="DM Sans"/>
            </a:endParaRPr>
          </a:p>
        </p:txBody>
      </p:sp>
      <p:sp>
        <p:nvSpPr>
          <p:cNvPr id="817" name="Google Shape;817;p109"/>
          <p:cNvSpPr txBox="1"/>
          <p:nvPr/>
        </p:nvSpPr>
        <p:spPr>
          <a:xfrm>
            <a:off x="668600" y="1766601"/>
            <a:ext cx="10854800" cy="3924432"/>
          </a:xfrm>
          <a:prstGeom prst="rect">
            <a:avLst/>
          </a:prstGeom>
          <a:noFill/>
          <a:ln>
            <a:noFill/>
          </a:ln>
        </p:spPr>
        <p:txBody>
          <a:bodyPr spcFirstLastPara="1" wrap="square" lIns="121900" tIns="121900" rIns="121900" bIns="121900" anchor="t" anchorCtr="0">
            <a:spAutoFit/>
          </a:bodyPr>
          <a:lstStyle/>
          <a:p>
            <a:r>
              <a:rPr lang="es" sz="3333">
                <a:solidFill>
                  <a:srgbClr val="B7B7B7"/>
                </a:solidFill>
                <a:latin typeface="DM Sans"/>
                <a:ea typeface="DM Sans"/>
                <a:cs typeface="DM Sans"/>
                <a:sym typeface="DM Sans"/>
              </a:rPr>
              <a:t>Para estos casos las respuestas son</a:t>
            </a:r>
            <a:endParaRPr sz="3333">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 Una prueba de detección de cáncer da positivo, pero usted no tiene la enfermedad </a:t>
            </a:r>
            <a:r>
              <a:rPr lang="es" sz="3067" b="1">
                <a:solidFill>
                  <a:srgbClr val="B7B7B7"/>
                </a:solidFill>
                <a:latin typeface="DM Sans"/>
                <a:ea typeface="DM Sans"/>
                <a:cs typeface="DM Sans"/>
                <a:sym typeface="DM Sans"/>
              </a:rPr>
              <a:t>(Falso Positivo: predicción +, valor real -)</a:t>
            </a:r>
            <a:r>
              <a:rPr lang="es" sz="3067">
                <a:solidFill>
                  <a:srgbClr val="B7B7B7"/>
                </a:solidFill>
                <a:latin typeface="DM Sans"/>
                <a:ea typeface="DM Sans"/>
                <a:cs typeface="DM Sans"/>
                <a:sym typeface="DM Sans"/>
              </a:rPr>
              <a:t>.</a:t>
            </a:r>
            <a:endParaRPr sz="3067">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Un algoritmo dice que una persona no cometerá fraude, pero logró cometer fraude la semana pasada </a:t>
            </a:r>
            <a:r>
              <a:rPr lang="es" sz="3067" b="1">
                <a:solidFill>
                  <a:srgbClr val="B7B7B7"/>
                </a:solidFill>
                <a:latin typeface="DM Sans"/>
                <a:ea typeface="DM Sans"/>
                <a:cs typeface="DM Sans"/>
                <a:sym typeface="DM Sans"/>
              </a:rPr>
              <a:t>(Falso Negativo: predicción -, valor real +)</a:t>
            </a:r>
            <a:endParaRPr sz="3067" b="1">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143113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Accuracy</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60150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1"/>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Accuracy</a:t>
            </a:r>
            <a:endParaRPr sz="4133" b="1">
              <a:solidFill>
                <a:schemeClr val="dk1"/>
              </a:solidFill>
              <a:latin typeface="DM Sans"/>
              <a:ea typeface="DM Sans"/>
              <a:cs typeface="DM Sans"/>
              <a:sym typeface="DM Sans"/>
            </a:endParaRPr>
          </a:p>
        </p:txBody>
      </p:sp>
      <p:sp>
        <p:nvSpPr>
          <p:cNvPr id="829" name="Google Shape;829;p111"/>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30" name="Google Shape;830;p111"/>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31" name="Google Shape;831;p111"/>
          <p:cNvSpPr txBox="1"/>
          <p:nvPr/>
        </p:nvSpPr>
        <p:spPr>
          <a:xfrm>
            <a:off x="834767" y="1442801"/>
            <a:ext cx="6715200" cy="3169738"/>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Es una métrica que resume el rendimiento de un modelo de clasificación como el número de predicciones correctas dividido por el número total de predicciones. Se puede dar como porcentaje o fracción.</a:t>
            </a:r>
            <a:endParaRPr sz="2133">
              <a:solidFill>
                <a:schemeClr val="dk1"/>
              </a:solidFill>
              <a:latin typeface="DM Sans"/>
              <a:ea typeface="DM Sans"/>
              <a:cs typeface="DM Sans"/>
              <a:sym typeface="DM Sans"/>
            </a:endParaRPr>
          </a:p>
          <a:p>
            <a:pPr>
              <a:lnSpc>
                <a:spcPct val="150000"/>
              </a:lnSpc>
            </a:pPr>
            <a:endParaRPr sz="2000">
              <a:solidFill>
                <a:schemeClr val="dk1"/>
              </a:solidFill>
              <a:latin typeface="DM Sans"/>
              <a:ea typeface="DM Sans"/>
              <a:cs typeface="DM Sans"/>
              <a:sym typeface="DM Sans"/>
            </a:endParaRPr>
          </a:p>
        </p:txBody>
      </p:sp>
      <p:pic>
        <p:nvPicPr>
          <p:cNvPr id="832" name="Google Shape;832;p111"/>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33" name="Google Shape;833;p111"/>
          <p:cNvPicPr preferRelativeResize="0"/>
          <p:nvPr/>
        </p:nvPicPr>
        <p:blipFill>
          <a:blip r:embed="rId4">
            <a:alphaModFix/>
          </a:blip>
          <a:stretch>
            <a:fillRect/>
          </a:stretch>
        </p:blipFill>
        <p:spPr>
          <a:xfrm>
            <a:off x="1067027" y="3959394"/>
            <a:ext cx="6250667" cy="1262700"/>
          </a:xfrm>
          <a:prstGeom prst="rect">
            <a:avLst/>
          </a:prstGeom>
          <a:noFill/>
          <a:ln>
            <a:noFill/>
          </a:ln>
        </p:spPr>
      </p:pic>
      <p:pic>
        <p:nvPicPr>
          <p:cNvPr id="834" name="Google Shape;834;p111"/>
          <p:cNvPicPr preferRelativeResize="0"/>
          <p:nvPr/>
        </p:nvPicPr>
        <p:blipFill>
          <a:blip r:embed="rId5">
            <a:alphaModFix/>
          </a:blip>
          <a:stretch>
            <a:fillRect/>
          </a:stretch>
        </p:blipFill>
        <p:spPr>
          <a:xfrm>
            <a:off x="7391267" y="1769634"/>
            <a:ext cx="3829700" cy="3829700"/>
          </a:xfrm>
          <a:prstGeom prst="rect">
            <a:avLst/>
          </a:prstGeom>
          <a:noFill/>
          <a:ln>
            <a:noFill/>
          </a:ln>
        </p:spPr>
      </p:pic>
    </p:spTree>
    <p:extLst>
      <p:ext uri="{BB962C8B-B14F-4D97-AF65-F5344CB8AC3E}">
        <p14:creationId xmlns:p14="http://schemas.microsoft.com/office/powerpoint/2010/main" val="2515309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2"/>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Precisión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347397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13"/>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Precisión</a:t>
            </a:r>
            <a:endParaRPr sz="4133" b="1">
              <a:solidFill>
                <a:schemeClr val="dk1"/>
              </a:solidFill>
              <a:latin typeface="DM Sans"/>
              <a:ea typeface="DM Sans"/>
              <a:cs typeface="DM Sans"/>
              <a:sym typeface="DM Sans"/>
            </a:endParaRPr>
          </a:p>
        </p:txBody>
      </p:sp>
      <p:sp>
        <p:nvSpPr>
          <p:cNvPr id="845" name="Google Shape;845;p113"/>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46" name="Google Shape;846;p113"/>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47" name="Google Shape;847;p113"/>
          <p:cNvSpPr txBox="1"/>
          <p:nvPr/>
        </p:nvSpPr>
        <p:spPr>
          <a:xfrm>
            <a:off x="834767" y="1442800"/>
            <a:ext cx="6715200" cy="3169738"/>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Es una métrica que resume el rendimiento de un modelo de clasificación cuando se tienen dos clases con tamaño desigual, se calcula como el número de verdaderos positivos dividido por el número total de verdaderos positivos y falsos positivos.</a:t>
            </a:r>
            <a:endParaRPr sz="2133">
              <a:solidFill>
                <a:schemeClr val="dk1"/>
              </a:solidFill>
              <a:latin typeface="DM Sans"/>
              <a:ea typeface="DM Sans"/>
              <a:cs typeface="DM Sans"/>
              <a:sym typeface="DM Sans"/>
            </a:endParaRPr>
          </a:p>
          <a:p>
            <a:pPr>
              <a:lnSpc>
                <a:spcPct val="150000"/>
              </a:lnSpc>
            </a:pPr>
            <a:endParaRPr sz="2000">
              <a:solidFill>
                <a:schemeClr val="dk1"/>
              </a:solidFill>
              <a:latin typeface="DM Sans"/>
              <a:ea typeface="DM Sans"/>
              <a:cs typeface="DM Sans"/>
              <a:sym typeface="DM Sans"/>
            </a:endParaRPr>
          </a:p>
        </p:txBody>
      </p:sp>
      <p:pic>
        <p:nvPicPr>
          <p:cNvPr id="848" name="Google Shape;848;p113"/>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49" name="Google Shape;849;p113"/>
          <p:cNvPicPr preferRelativeResize="0"/>
          <p:nvPr/>
        </p:nvPicPr>
        <p:blipFill>
          <a:blip r:embed="rId4">
            <a:alphaModFix/>
          </a:blip>
          <a:stretch>
            <a:fillRect/>
          </a:stretch>
        </p:blipFill>
        <p:spPr>
          <a:xfrm>
            <a:off x="7391267" y="1769634"/>
            <a:ext cx="3829700" cy="3829700"/>
          </a:xfrm>
          <a:prstGeom prst="rect">
            <a:avLst/>
          </a:prstGeom>
          <a:noFill/>
          <a:ln>
            <a:noFill/>
          </a:ln>
        </p:spPr>
      </p:pic>
      <p:pic>
        <p:nvPicPr>
          <p:cNvPr id="850" name="Google Shape;850;p113"/>
          <p:cNvPicPr preferRelativeResize="0"/>
          <p:nvPr/>
        </p:nvPicPr>
        <p:blipFill rotWithShape="1">
          <a:blip r:embed="rId5">
            <a:alphaModFix/>
          </a:blip>
          <a:srcRect b="63080"/>
          <a:stretch/>
        </p:blipFill>
        <p:spPr>
          <a:xfrm>
            <a:off x="834767" y="4459600"/>
            <a:ext cx="5638800" cy="1031533"/>
          </a:xfrm>
          <a:prstGeom prst="rect">
            <a:avLst/>
          </a:prstGeom>
          <a:noFill/>
          <a:ln>
            <a:noFill/>
          </a:ln>
        </p:spPr>
      </p:pic>
    </p:spTree>
    <p:extLst>
      <p:ext uri="{BB962C8B-B14F-4D97-AF65-F5344CB8AC3E}">
        <p14:creationId xmlns:p14="http://schemas.microsoft.com/office/powerpoint/2010/main" val="1530353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4"/>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Sensibilidad</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663930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5"/>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Sensibilidad</a:t>
            </a:r>
            <a:endParaRPr sz="4133" b="1">
              <a:solidFill>
                <a:schemeClr val="dk1"/>
              </a:solidFill>
              <a:latin typeface="DM Sans"/>
              <a:ea typeface="DM Sans"/>
              <a:cs typeface="DM Sans"/>
              <a:sym typeface="DM Sans"/>
            </a:endParaRPr>
          </a:p>
        </p:txBody>
      </p:sp>
      <p:sp>
        <p:nvSpPr>
          <p:cNvPr id="861" name="Google Shape;861;p115"/>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62" name="Google Shape;862;p115"/>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63" name="Google Shape;863;p115"/>
          <p:cNvSpPr txBox="1"/>
          <p:nvPr/>
        </p:nvSpPr>
        <p:spPr>
          <a:xfrm>
            <a:off x="834767" y="1442801"/>
            <a:ext cx="6715200" cy="2708073"/>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Es una métrica que resume el rendimiento de un modelo de clasificación cuando se tienen dos clases con tamaño desigual, a diferencia de la Precisión en lugar de observar la cantidad de falsos positivos, analiza la cantidad de falsos negativos </a:t>
            </a:r>
            <a:endParaRPr sz="2000">
              <a:solidFill>
                <a:schemeClr val="dk1"/>
              </a:solidFill>
              <a:latin typeface="DM Sans"/>
              <a:ea typeface="DM Sans"/>
              <a:cs typeface="DM Sans"/>
              <a:sym typeface="DM Sans"/>
            </a:endParaRPr>
          </a:p>
        </p:txBody>
      </p:sp>
      <p:pic>
        <p:nvPicPr>
          <p:cNvPr id="864" name="Google Shape;864;p115"/>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65" name="Google Shape;865;p115"/>
          <p:cNvPicPr preferRelativeResize="0"/>
          <p:nvPr/>
        </p:nvPicPr>
        <p:blipFill>
          <a:blip r:embed="rId4">
            <a:alphaModFix/>
          </a:blip>
          <a:stretch>
            <a:fillRect/>
          </a:stretch>
        </p:blipFill>
        <p:spPr>
          <a:xfrm>
            <a:off x="7391267" y="1769634"/>
            <a:ext cx="3829700" cy="3829700"/>
          </a:xfrm>
          <a:prstGeom prst="rect">
            <a:avLst/>
          </a:prstGeom>
          <a:noFill/>
          <a:ln>
            <a:noFill/>
          </a:ln>
        </p:spPr>
      </p:pic>
      <p:pic>
        <p:nvPicPr>
          <p:cNvPr id="866" name="Google Shape;866;p115"/>
          <p:cNvPicPr preferRelativeResize="0"/>
          <p:nvPr/>
        </p:nvPicPr>
        <p:blipFill rotWithShape="1">
          <a:blip r:embed="rId5">
            <a:alphaModFix/>
          </a:blip>
          <a:srcRect t="66666"/>
          <a:stretch/>
        </p:blipFill>
        <p:spPr>
          <a:xfrm>
            <a:off x="1372967" y="4668000"/>
            <a:ext cx="5638800" cy="931333"/>
          </a:xfrm>
          <a:prstGeom prst="rect">
            <a:avLst/>
          </a:prstGeom>
          <a:noFill/>
          <a:ln>
            <a:noFill/>
          </a:ln>
        </p:spPr>
      </p:pic>
    </p:spTree>
    <p:extLst>
      <p:ext uri="{BB962C8B-B14F-4D97-AF65-F5344CB8AC3E}">
        <p14:creationId xmlns:p14="http://schemas.microsoft.com/office/powerpoint/2010/main" val="1404715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8"/>
          <p:cNvSpPr txBox="1"/>
          <p:nvPr/>
        </p:nvSpPr>
        <p:spPr>
          <a:xfrm>
            <a:off x="1362900" y="2588501"/>
            <a:ext cx="93244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70C0"/>
                </a:solidFill>
                <a:latin typeface="DM Sans"/>
                <a:ea typeface="DM Sans"/>
                <a:cs typeface="DM Sans"/>
                <a:sym typeface="DM Sans"/>
              </a:rPr>
              <a:t>Matriz de confusión y sus métricas</a:t>
            </a:r>
            <a:endParaRPr sz="5333" b="1" dirty="0">
              <a:solidFill>
                <a:srgbClr val="0070C0"/>
              </a:solidFill>
              <a:latin typeface="DM Sans"/>
              <a:ea typeface="DM Sans"/>
              <a:cs typeface="DM Sans"/>
              <a:sym typeface="DM Sans"/>
            </a:endParaRPr>
          </a:p>
        </p:txBody>
      </p:sp>
    </p:spTree>
    <p:extLst>
      <p:ext uri="{BB962C8B-B14F-4D97-AF65-F5344CB8AC3E}">
        <p14:creationId xmlns:p14="http://schemas.microsoft.com/office/powerpoint/2010/main" val="670826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6"/>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Especificidad</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38467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7"/>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Especificidad</a:t>
            </a:r>
            <a:endParaRPr sz="4133" b="1">
              <a:solidFill>
                <a:schemeClr val="dk1"/>
              </a:solidFill>
              <a:latin typeface="DM Sans"/>
              <a:ea typeface="DM Sans"/>
              <a:cs typeface="DM Sans"/>
              <a:sym typeface="DM Sans"/>
            </a:endParaRPr>
          </a:p>
        </p:txBody>
      </p:sp>
      <p:sp>
        <p:nvSpPr>
          <p:cNvPr id="877" name="Google Shape;877;p117"/>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78" name="Google Shape;878;p117"/>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79" name="Google Shape;879;p117"/>
          <p:cNvSpPr txBox="1"/>
          <p:nvPr/>
        </p:nvSpPr>
        <p:spPr>
          <a:xfrm>
            <a:off x="834767" y="1442800"/>
            <a:ext cx="6715200" cy="3200451"/>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Es una métrica que resume el rendimiento de un modelo de clasificación cuando se tienen dos clases con tamaño desigual, se calcula como el número de predicciones negativas correctas dividido por el número total de negativos. También se llama tasa de verdaderos negativos (TNR)</a:t>
            </a:r>
            <a:endParaRPr sz="2000">
              <a:solidFill>
                <a:schemeClr val="dk1"/>
              </a:solidFill>
              <a:latin typeface="DM Sans"/>
              <a:ea typeface="DM Sans"/>
              <a:cs typeface="DM Sans"/>
              <a:sym typeface="DM Sans"/>
            </a:endParaRPr>
          </a:p>
        </p:txBody>
      </p:sp>
      <p:pic>
        <p:nvPicPr>
          <p:cNvPr id="880" name="Google Shape;880;p117"/>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81" name="Google Shape;881;p117"/>
          <p:cNvPicPr preferRelativeResize="0"/>
          <p:nvPr/>
        </p:nvPicPr>
        <p:blipFill>
          <a:blip r:embed="rId4">
            <a:alphaModFix/>
          </a:blip>
          <a:stretch>
            <a:fillRect/>
          </a:stretch>
        </p:blipFill>
        <p:spPr>
          <a:xfrm>
            <a:off x="7391267" y="1769634"/>
            <a:ext cx="3829700" cy="3829700"/>
          </a:xfrm>
          <a:prstGeom prst="rect">
            <a:avLst/>
          </a:prstGeom>
          <a:noFill/>
          <a:ln>
            <a:noFill/>
          </a:ln>
        </p:spPr>
      </p:pic>
      <p:pic>
        <p:nvPicPr>
          <p:cNvPr id="882" name="Google Shape;882;p117"/>
          <p:cNvPicPr preferRelativeResize="0"/>
          <p:nvPr/>
        </p:nvPicPr>
        <p:blipFill rotWithShape="1">
          <a:blip r:embed="rId5">
            <a:alphaModFix/>
          </a:blip>
          <a:srcRect t="57679"/>
          <a:stretch/>
        </p:blipFill>
        <p:spPr>
          <a:xfrm>
            <a:off x="699934" y="4479996"/>
            <a:ext cx="6984865" cy="1031533"/>
          </a:xfrm>
          <a:prstGeom prst="rect">
            <a:avLst/>
          </a:prstGeom>
          <a:noFill/>
          <a:ln>
            <a:noFill/>
          </a:ln>
        </p:spPr>
      </p:pic>
    </p:spTree>
    <p:extLst>
      <p:ext uri="{BB962C8B-B14F-4D97-AF65-F5344CB8AC3E}">
        <p14:creationId xmlns:p14="http://schemas.microsoft.com/office/powerpoint/2010/main" val="2680606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8"/>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F1 Score</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84176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19"/>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F1 Score</a:t>
            </a:r>
            <a:endParaRPr sz="4133" b="1">
              <a:solidFill>
                <a:schemeClr val="dk1"/>
              </a:solidFill>
              <a:latin typeface="DM Sans"/>
              <a:ea typeface="DM Sans"/>
              <a:cs typeface="DM Sans"/>
              <a:sym typeface="DM Sans"/>
            </a:endParaRPr>
          </a:p>
        </p:txBody>
      </p:sp>
      <p:sp>
        <p:nvSpPr>
          <p:cNvPr id="893" name="Google Shape;893;p119"/>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94" name="Google Shape;894;p119"/>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95" name="Google Shape;895;p119"/>
          <p:cNvSpPr txBox="1"/>
          <p:nvPr/>
        </p:nvSpPr>
        <p:spPr>
          <a:xfrm>
            <a:off x="834767" y="1442801"/>
            <a:ext cx="6715200" cy="3200451"/>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La puntuación F1 es una métrica que tiene en cuenta tanto la precisión y el recall (sensibilidad). Solo es 1 cuando la precisión y la sensibilidad son 1 ambas, también se entiende como la media armónica de la precisión y la sensibilidad. Se define de la siguiente manera</a:t>
            </a:r>
            <a:endParaRPr sz="2000">
              <a:solidFill>
                <a:schemeClr val="dk1"/>
              </a:solidFill>
              <a:latin typeface="DM Sans"/>
              <a:ea typeface="DM Sans"/>
              <a:cs typeface="DM Sans"/>
              <a:sym typeface="DM Sans"/>
            </a:endParaRPr>
          </a:p>
        </p:txBody>
      </p:sp>
      <p:pic>
        <p:nvPicPr>
          <p:cNvPr id="896" name="Google Shape;896;p119"/>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97" name="Google Shape;897;p119"/>
          <p:cNvPicPr preferRelativeResize="0"/>
          <p:nvPr/>
        </p:nvPicPr>
        <p:blipFill>
          <a:blip r:embed="rId4">
            <a:alphaModFix/>
          </a:blip>
          <a:stretch>
            <a:fillRect/>
          </a:stretch>
        </p:blipFill>
        <p:spPr>
          <a:xfrm>
            <a:off x="7391267" y="1769634"/>
            <a:ext cx="3829700" cy="3829700"/>
          </a:xfrm>
          <a:prstGeom prst="rect">
            <a:avLst/>
          </a:prstGeom>
          <a:noFill/>
          <a:ln>
            <a:noFill/>
          </a:ln>
        </p:spPr>
      </p:pic>
      <p:pic>
        <p:nvPicPr>
          <p:cNvPr id="898" name="Google Shape;898;p119"/>
          <p:cNvPicPr preferRelativeResize="0"/>
          <p:nvPr/>
        </p:nvPicPr>
        <p:blipFill>
          <a:blip r:embed="rId5">
            <a:alphaModFix/>
          </a:blip>
          <a:stretch>
            <a:fillRect/>
          </a:stretch>
        </p:blipFill>
        <p:spPr>
          <a:xfrm>
            <a:off x="858618" y="4894510"/>
            <a:ext cx="6667501" cy="948057"/>
          </a:xfrm>
          <a:prstGeom prst="rect">
            <a:avLst/>
          </a:prstGeom>
          <a:noFill/>
          <a:ln>
            <a:noFill/>
          </a:ln>
        </p:spPr>
      </p:pic>
    </p:spTree>
    <p:extLst>
      <p:ext uri="{BB962C8B-B14F-4D97-AF65-F5344CB8AC3E}">
        <p14:creationId xmlns:p14="http://schemas.microsoft.com/office/powerpoint/2010/main" val="3253883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20"/>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Resumen</a:t>
            </a:r>
            <a:endParaRPr sz="4133" b="1">
              <a:solidFill>
                <a:schemeClr val="dk1"/>
              </a:solidFill>
              <a:latin typeface="DM Sans"/>
              <a:ea typeface="DM Sans"/>
              <a:cs typeface="DM Sans"/>
              <a:sym typeface="DM Sans"/>
            </a:endParaRPr>
          </a:p>
        </p:txBody>
      </p:sp>
      <p:sp>
        <p:nvSpPr>
          <p:cNvPr id="904" name="Google Shape;904;p120"/>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05" name="Google Shape;905;p120"/>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06" name="Google Shape;906;p120"/>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907" name="Google Shape;907;p120"/>
          <p:cNvPicPr preferRelativeResize="0"/>
          <p:nvPr/>
        </p:nvPicPr>
        <p:blipFill rotWithShape="1">
          <a:blip r:embed="rId4">
            <a:alphaModFix/>
          </a:blip>
          <a:srcRect/>
          <a:stretch/>
        </p:blipFill>
        <p:spPr>
          <a:xfrm>
            <a:off x="631143" y="1442803"/>
            <a:ext cx="10063783" cy="4336164"/>
          </a:xfrm>
          <a:prstGeom prst="rect">
            <a:avLst/>
          </a:prstGeom>
          <a:noFill/>
          <a:ln>
            <a:noFill/>
          </a:ln>
        </p:spPr>
      </p:pic>
    </p:spTree>
    <p:extLst>
      <p:ext uri="{BB962C8B-B14F-4D97-AF65-F5344CB8AC3E}">
        <p14:creationId xmlns:p14="http://schemas.microsoft.com/office/powerpoint/2010/main" val="2173336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Ejemplo aplicado</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07328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22"/>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18" name="Google Shape;918;p122"/>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19" name="Google Shape;919;p122"/>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20" name="Google Shape;920;p122"/>
          <p:cNvPicPr preferRelativeResize="0"/>
          <p:nvPr/>
        </p:nvPicPr>
        <p:blipFill>
          <a:blip r:embed="rId4">
            <a:alphaModFix/>
          </a:blip>
          <a:stretch>
            <a:fillRect/>
          </a:stretch>
        </p:blipFill>
        <p:spPr>
          <a:xfrm>
            <a:off x="631118" y="2167467"/>
            <a:ext cx="5208999" cy="3400167"/>
          </a:xfrm>
          <a:prstGeom prst="rect">
            <a:avLst/>
          </a:prstGeom>
          <a:noFill/>
          <a:ln>
            <a:noFill/>
          </a:ln>
        </p:spPr>
      </p:pic>
      <p:sp>
        <p:nvSpPr>
          <p:cNvPr id="921" name="Google Shape;921;p122"/>
          <p:cNvSpPr txBox="1"/>
          <p:nvPr/>
        </p:nvSpPr>
        <p:spPr>
          <a:xfrm>
            <a:off x="630652" y="1457512"/>
            <a:ext cx="41512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Imaginen que tenemos estos datos</a:t>
            </a:r>
            <a:endParaRPr sz="2400">
              <a:latin typeface="DM Sans"/>
              <a:ea typeface="DM Sans"/>
              <a:cs typeface="DM Sans"/>
              <a:sym typeface="DM Sans"/>
            </a:endParaRPr>
          </a:p>
        </p:txBody>
      </p:sp>
      <p:pic>
        <p:nvPicPr>
          <p:cNvPr id="922" name="Google Shape;922;p122"/>
          <p:cNvPicPr preferRelativeResize="0"/>
          <p:nvPr/>
        </p:nvPicPr>
        <p:blipFill>
          <a:blip r:embed="rId5">
            <a:alphaModFix/>
          </a:blip>
          <a:stretch>
            <a:fillRect/>
          </a:stretch>
        </p:blipFill>
        <p:spPr>
          <a:xfrm>
            <a:off x="5751351" y="2314500"/>
            <a:ext cx="5489100" cy="3253133"/>
          </a:xfrm>
          <a:prstGeom prst="rect">
            <a:avLst/>
          </a:prstGeom>
          <a:noFill/>
          <a:ln>
            <a:noFill/>
          </a:ln>
        </p:spPr>
      </p:pic>
      <p:sp>
        <p:nvSpPr>
          <p:cNvPr id="923" name="Google Shape;923;p122"/>
          <p:cNvSpPr txBox="1"/>
          <p:nvPr/>
        </p:nvSpPr>
        <p:spPr>
          <a:xfrm>
            <a:off x="5447251" y="1481879"/>
            <a:ext cx="5793200" cy="984845"/>
          </a:xfrm>
          <a:prstGeom prst="rect">
            <a:avLst/>
          </a:prstGeom>
          <a:noFill/>
          <a:ln>
            <a:noFill/>
          </a:ln>
        </p:spPr>
        <p:txBody>
          <a:bodyPr spcFirstLastPara="1" wrap="square" lIns="121900" tIns="121900" rIns="121900" bIns="121900" anchor="t" anchorCtr="0">
            <a:spAutoFit/>
          </a:bodyPr>
          <a:lstStyle/>
          <a:p>
            <a:r>
              <a:rPr lang="es" sz="2400" dirty="0">
                <a:latin typeface="DM Sans"/>
                <a:ea typeface="DM Sans"/>
                <a:cs typeface="DM Sans"/>
                <a:sym typeface="DM Sans"/>
              </a:rPr>
              <a:t>En este caso pudiéramos usar cualquiera de estos métodos</a:t>
            </a:r>
            <a:endParaRPr sz="2400" dirty="0">
              <a:latin typeface="DM Sans"/>
              <a:ea typeface="DM Sans"/>
              <a:cs typeface="DM Sans"/>
              <a:sym typeface="DM Sans"/>
            </a:endParaRPr>
          </a:p>
        </p:txBody>
      </p:sp>
    </p:spTree>
    <p:extLst>
      <p:ext uri="{BB962C8B-B14F-4D97-AF65-F5344CB8AC3E}">
        <p14:creationId xmlns:p14="http://schemas.microsoft.com/office/powerpoint/2010/main" val="41246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23"/>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29" name="Google Shape;929;p123"/>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30" name="Google Shape;930;p123"/>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31" name="Google Shape;931;p123"/>
          <p:cNvPicPr preferRelativeResize="0"/>
          <p:nvPr/>
        </p:nvPicPr>
        <p:blipFill>
          <a:blip r:embed="rId4">
            <a:alphaModFix/>
          </a:blip>
          <a:stretch>
            <a:fillRect/>
          </a:stretch>
        </p:blipFill>
        <p:spPr>
          <a:xfrm>
            <a:off x="1131533" y="2457433"/>
            <a:ext cx="2845700" cy="3002400"/>
          </a:xfrm>
          <a:prstGeom prst="rect">
            <a:avLst/>
          </a:prstGeom>
          <a:noFill/>
          <a:ln>
            <a:noFill/>
          </a:ln>
        </p:spPr>
      </p:pic>
      <p:sp>
        <p:nvSpPr>
          <p:cNvPr id="932" name="Google Shape;932;p123"/>
          <p:cNvSpPr txBox="1"/>
          <p:nvPr/>
        </p:nvSpPr>
        <p:spPr>
          <a:xfrm>
            <a:off x="995951" y="1923818"/>
            <a:ext cx="34780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Separamos train/test</a:t>
            </a:r>
            <a:endParaRPr sz="2400">
              <a:latin typeface="DM Sans"/>
              <a:ea typeface="DM Sans"/>
              <a:cs typeface="DM Sans"/>
              <a:sym typeface="DM Sans"/>
            </a:endParaRPr>
          </a:p>
        </p:txBody>
      </p:sp>
      <p:pic>
        <p:nvPicPr>
          <p:cNvPr id="933" name="Google Shape;933;p123"/>
          <p:cNvPicPr preferRelativeResize="0"/>
          <p:nvPr/>
        </p:nvPicPr>
        <p:blipFill>
          <a:blip r:embed="rId5">
            <a:alphaModFix/>
          </a:blip>
          <a:stretch>
            <a:fillRect/>
          </a:stretch>
        </p:blipFill>
        <p:spPr>
          <a:xfrm>
            <a:off x="5549200" y="2237100"/>
            <a:ext cx="5463501" cy="2947600"/>
          </a:xfrm>
          <a:prstGeom prst="rect">
            <a:avLst/>
          </a:prstGeom>
          <a:noFill/>
          <a:ln>
            <a:noFill/>
          </a:ln>
        </p:spPr>
      </p:pic>
      <p:sp>
        <p:nvSpPr>
          <p:cNvPr id="934" name="Google Shape;934;p123"/>
          <p:cNvSpPr/>
          <p:nvPr/>
        </p:nvSpPr>
        <p:spPr>
          <a:xfrm>
            <a:off x="3939233" y="3482867"/>
            <a:ext cx="1610000" cy="69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99330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4"/>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40" name="Google Shape;940;p124"/>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41" name="Google Shape;941;p124"/>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42" name="Google Shape;942;p124"/>
          <p:cNvPicPr preferRelativeResize="0"/>
          <p:nvPr/>
        </p:nvPicPr>
        <p:blipFill>
          <a:blip r:embed="rId4">
            <a:alphaModFix/>
          </a:blip>
          <a:stretch>
            <a:fillRect/>
          </a:stretch>
        </p:blipFill>
        <p:spPr>
          <a:xfrm>
            <a:off x="631134" y="2165701"/>
            <a:ext cx="5505535" cy="3079833"/>
          </a:xfrm>
          <a:prstGeom prst="rect">
            <a:avLst/>
          </a:prstGeom>
          <a:noFill/>
          <a:ln>
            <a:noFill/>
          </a:ln>
        </p:spPr>
      </p:pic>
      <p:pic>
        <p:nvPicPr>
          <p:cNvPr id="943" name="Google Shape;943;p124"/>
          <p:cNvPicPr preferRelativeResize="0"/>
          <p:nvPr/>
        </p:nvPicPr>
        <p:blipFill>
          <a:blip r:embed="rId5">
            <a:alphaModFix/>
          </a:blip>
          <a:stretch>
            <a:fillRect/>
          </a:stretch>
        </p:blipFill>
        <p:spPr>
          <a:xfrm>
            <a:off x="6136667" y="2442326"/>
            <a:ext cx="5505533" cy="2526575"/>
          </a:xfrm>
          <a:prstGeom prst="rect">
            <a:avLst/>
          </a:prstGeom>
          <a:noFill/>
          <a:ln>
            <a:noFill/>
          </a:ln>
        </p:spPr>
      </p:pic>
      <p:sp>
        <p:nvSpPr>
          <p:cNvPr id="944" name="Google Shape;944;p124"/>
          <p:cNvSpPr txBox="1"/>
          <p:nvPr/>
        </p:nvSpPr>
        <p:spPr>
          <a:xfrm>
            <a:off x="6278033" y="1788501"/>
            <a:ext cx="57080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Una forma de hacer esto es con la matriz de confusión</a:t>
            </a:r>
            <a:endParaRPr sz="2400">
              <a:latin typeface="DM Sans"/>
              <a:ea typeface="DM Sans"/>
              <a:cs typeface="DM Sans"/>
              <a:sym typeface="DM Sans"/>
            </a:endParaRPr>
          </a:p>
        </p:txBody>
      </p:sp>
    </p:spTree>
    <p:extLst>
      <p:ext uri="{BB962C8B-B14F-4D97-AF65-F5344CB8AC3E}">
        <p14:creationId xmlns:p14="http://schemas.microsoft.com/office/powerpoint/2010/main" val="2476747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25"/>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50" name="Google Shape;950;p125"/>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51" name="Google Shape;951;p125"/>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52" name="Google Shape;952;p125"/>
          <p:cNvPicPr preferRelativeResize="0"/>
          <p:nvPr/>
        </p:nvPicPr>
        <p:blipFill>
          <a:blip r:embed="rId4">
            <a:alphaModFix/>
          </a:blip>
          <a:stretch>
            <a:fillRect/>
          </a:stretch>
        </p:blipFill>
        <p:spPr>
          <a:xfrm>
            <a:off x="633599" y="1791534"/>
            <a:ext cx="5181959" cy="3274933"/>
          </a:xfrm>
          <a:prstGeom prst="rect">
            <a:avLst/>
          </a:prstGeom>
          <a:noFill/>
          <a:ln>
            <a:noFill/>
          </a:ln>
        </p:spPr>
      </p:pic>
      <p:pic>
        <p:nvPicPr>
          <p:cNvPr id="953" name="Google Shape;953;p125"/>
          <p:cNvPicPr preferRelativeResize="0"/>
          <p:nvPr/>
        </p:nvPicPr>
        <p:blipFill>
          <a:blip r:embed="rId5">
            <a:alphaModFix/>
          </a:blip>
          <a:stretch>
            <a:fillRect/>
          </a:stretch>
        </p:blipFill>
        <p:spPr>
          <a:xfrm>
            <a:off x="6160899" y="1791534"/>
            <a:ext cx="5168869" cy="3274932"/>
          </a:xfrm>
          <a:prstGeom prst="rect">
            <a:avLst/>
          </a:prstGeom>
          <a:noFill/>
          <a:ln>
            <a:noFill/>
          </a:ln>
        </p:spPr>
      </p:pic>
      <p:sp>
        <p:nvSpPr>
          <p:cNvPr id="954" name="Google Shape;954;p125"/>
          <p:cNvSpPr txBox="1"/>
          <p:nvPr/>
        </p:nvSpPr>
        <p:spPr>
          <a:xfrm>
            <a:off x="1277167" y="5179201"/>
            <a:ext cx="99512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En cada fila tenemos los valores predichos por el algoritmo y en las columnas los valores reales</a:t>
            </a:r>
            <a:endParaRPr sz="2400">
              <a:latin typeface="DM Sans"/>
              <a:ea typeface="DM Sans"/>
              <a:cs typeface="DM Sans"/>
              <a:sym typeface="DM Sans"/>
            </a:endParaRPr>
          </a:p>
        </p:txBody>
      </p:sp>
    </p:spTree>
    <p:extLst>
      <p:ext uri="{BB962C8B-B14F-4D97-AF65-F5344CB8AC3E}">
        <p14:creationId xmlns:p14="http://schemas.microsoft.com/office/powerpoint/2010/main" val="403955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grpSp>
        <p:nvGrpSpPr>
          <p:cNvPr id="723" name="Google Shape;723;p99"/>
          <p:cNvGrpSpPr/>
          <p:nvPr/>
        </p:nvGrpSpPr>
        <p:grpSpPr>
          <a:xfrm>
            <a:off x="631161" y="825909"/>
            <a:ext cx="985207" cy="985207"/>
            <a:chOff x="575612" y="1950748"/>
            <a:chExt cx="431100" cy="431100"/>
          </a:xfrm>
        </p:grpSpPr>
        <p:sp>
          <p:nvSpPr>
            <p:cNvPr id="724" name="Google Shape;724;p99"/>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725" name="Google Shape;725;p9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726" name="Google Shape;726;p9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dirty="0">
                <a:solidFill>
                  <a:srgbClr val="0070C0"/>
                </a:solidFill>
                <a:latin typeface="DM Sans"/>
                <a:ea typeface="DM Sans"/>
                <a:cs typeface="DM Sans"/>
                <a:sym typeface="DM Sans"/>
              </a:rPr>
              <a:t>Para pensar</a:t>
            </a:r>
            <a:endParaRPr sz="4667" b="1" dirty="0">
              <a:solidFill>
                <a:srgbClr val="0070C0"/>
              </a:solidFill>
              <a:latin typeface="DM Sans"/>
              <a:ea typeface="DM Sans"/>
              <a:cs typeface="DM Sans"/>
              <a:sym typeface="DM Sans"/>
            </a:endParaRPr>
          </a:p>
        </p:txBody>
      </p:sp>
      <p:sp>
        <p:nvSpPr>
          <p:cNvPr id="727" name="Google Shape;727;p99"/>
          <p:cNvSpPr txBox="1"/>
          <p:nvPr/>
        </p:nvSpPr>
        <p:spPr>
          <a:xfrm>
            <a:off x="668600" y="1766600"/>
            <a:ext cx="10854800" cy="3493352"/>
          </a:xfrm>
          <a:prstGeom prst="rect">
            <a:avLst/>
          </a:prstGeom>
          <a:noFill/>
          <a:ln>
            <a:noFill/>
          </a:ln>
        </p:spPr>
        <p:txBody>
          <a:bodyPr spcFirstLastPara="1" wrap="square" lIns="121900" tIns="121900" rIns="121900" bIns="121900" anchor="t" anchorCtr="0">
            <a:spAutoFit/>
          </a:bodyPr>
          <a:lstStyle/>
          <a:p>
            <a:r>
              <a:rPr lang="es" sz="3333" dirty="0">
                <a:solidFill>
                  <a:srgbClr val="B7B7B7"/>
                </a:solidFill>
                <a:latin typeface="DM Sans"/>
                <a:ea typeface="DM Sans"/>
                <a:cs typeface="DM Sans"/>
                <a:sym typeface="DM Sans"/>
              </a:rPr>
              <a:t>En clases pasadas hablamos de diferentes métricas para Algoritmos de clasificación…</a:t>
            </a:r>
            <a:endParaRPr sz="3333" dirty="0">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dirty="0">
                <a:solidFill>
                  <a:srgbClr val="B7B7B7"/>
                </a:solidFill>
                <a:latin typeface="DM Sans"/>
                <a:ea typeface="DM Sans"/>
                <a:cs typeface="DM Sans"/>
                <a:sym typeface="DM Sans"/>
              </a:rPr>
              <a:t> ¿Qué era una Matriz de Confusión? ¿Para que la utilizabamos? </a:t>
            </a:r>
            <a:endParaRPr sz="3067" dirty="0">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dirty="0">
                <a:solidFill>
                  <a:srgbClr val="B7B7B7"/>
                </a:solidFill>
                <a:latin typeface="DM Sans"/>
                <a:ea typeface="DM Sans"/>
                <a:cs typeface="DM Sans"/>
                <a:sym typeface="DM Sans"/>
              </a:rPr>
              <a:t>¿Recuerdan de alguna limitación o tipos de error que podíamos tener al aplicar algoritmos de Clasificación?</a:t>
            </a:r>
            <a:endParaRPr sz="3067" b="1" dirty="0">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3377539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26"/>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60" name="Google Shape;960;p126"/>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61" name="Google Shape;961;p126"/>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62" name="Google Shape;962;p126"/>
          <p:cNvPicPr preferRelativeResize="0"/>
          <p:nvPr/>
        </p:nvPicPr>
        <p:blipFill>
          <a:blip r:embed="rId4">
            <a:alphaModFix/>
          </a:blip>
          <a:stretch>
            <a:fillRect/>
          </a:stretch>
        </p:blipFill>
        <p:spPr>
          <a:xfrm>
            <a:off x="633601" y="1776784"/>
            <a:ext cx="5356548" cy="3348867"/>
          </a:xfrm>
          <a:prstGeom prst="rect">
            <a:avLst/>
          </a:prstGeom>
          <a:noFill/>
          <a:ln>
            <a:noFill/>
          </a:ln>
        </p:spPr>
      </p:pic>
      <p:pic>
        <p:nvPicPr>
          <p:cNvPr id="963" name="Google Shape;963;p126"/>
          <p:cNvPicPr preferRelativeResize="0"/>
          <p:nvPr/>
        </p:nvPicPr>
        <p:blipFill>
          <a:blip r:embed="rId5">
            <a:alphaModFix/>
          </a:blip>
          <a:stretch>
            <a:fillRect/>
          </a:stretch>
        </p:blipFill>
        <p:spPr>
          <a:xfrm>
            <a:off x="5990133" y="1799001"/>
            <a:ext cx="5541707" cy="3304433"/>
          </a:xfrm>
          <a:prstGeom prst="rect">
            <a:avLst/>
          </a:prstGeom>
          <a:noFill/>
          <a:ln>
            <a:noFill/>
          </a:ln>
        </p:spPr>
      </p:pic>
      <p:sp>
        <p:nvSpPr>
          <p:cNvPr id="964" name="Google Shape;964;p126"/>
          <p:cNvSpPr txBox="1"/>
          <p:nvPr/>
        </p:nvSpPr>
        <p:spPr>
          <a:xfrm>
            <a:off x="909533" y="5168867"/>
            <a:ext cx="101540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En la diagonal principal de la matriz de confusión tendremos en verde a los Verdaderos Positivos (TP) y Verdaderos Negativos (TN) que son predicciones correctas</a:t>
            </a:r>
            <a:endParaRPr sz="2400">
              <a:latin typeface="DM Sans"/>
              <a:ea typeface="DM Sans"/>
              <a:cs typeface="DM Sans"/>
              <a:sym typeface="DM Sans"/>
            </a:endParaRPr>
          </a:p>
        </p:txBody>
      </p:sp>
    </p:spTree>
    <p:extLst>
      <p:ext uri="{BB962C8B-B14F-4D97-AF65-F5344CB8AC3E}">
        <p14:creationId xmlns:p14="http://schemas.microsoft.com/office/powerpoint/2010/main" val="1538743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7"/>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70" name="Google Shape;970;p127"/>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71" name="Google Shape;971;p127"/>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972" name="Google Shape;972;p127"/>
          <p:cNvSpPr txBox="1"/>
          <p:nvPr/>
        </p:nvSpPr>
        <p:spPr>
          <a:xfrm>
            <a:off x="909533" y="5168867"/>
            <a:ext cx="101540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Fuera de la diagonal tenemos a los Falsos Negativos (FN) y a los Falsos Positivos (FP) que representan a los errores Tipo I y Tipo II</a:t>
            </a:r>
            <a:endParaRPr sz="2400">
              <a:latin typeface="DM Sans"/>
              <a:ea typeface="DM Sans"/>
              <a:cs typeface="DM Sans"/>
              <a:sym typeface="DM Sans"/>
            </a:endParaRPr>
          </a:p>
        </p:txBody>
      </p:sp>
      <p:pic>
        <p:nvPicPr>
          <p:cNvPr id="973" name="Google Shape;973;p127"/>
          <p:cNvPicPr preferRelativeResize="0"/>
          <p:nvPr/>
        </p:nvPicPr>
        <p:blipFill>
          <a:blip r:embed="rId4">
            <a:alphaModFix/>
          </a:blip>
          <a:stretch>
            <a:fillRect/>
          </a:stretch>
        </p:blipFill>
        <p:spPr>
          <a:xfrm>
            <a:off x="555101" y="1562318"/>
            <a:ext cx="5541700" cy="3505439"/>
          </a:xfrm>
          <a:prstGeom prst="rect">
            <a:avLst/>
          </a:prstGeom>
          <a:noFill/>
          <a:ln>
            <a:noFill/>
          </a:ln>
        </p:spPr>
      </p:pic>
      <p:pic>
        <p:nvPicPr>
          <p:cNvPr id="974" name="Google Shape;974;p127"/>
          <p:cNvPicPr preferRelativeResize="0"/>
          <p:nvPr/>
        </p:nvPicPr>
        <p:blipFill>
          <a:blip r:embed="rId5">
            <a:alphaModFix/>
          </a:blip>
          <a:stretch>
            <a:fillRect/>
          </a:stretch>
        </p:blipFill>
        <p:spPr>
          <a:xfrm>
            <a:off x="6096800" y="1676268"/>
            <a:ext cx="5720328" cy="3505432"/>
          </a:xfrm>
          <a:prstGeom prst="rect">
            <a:avLst/>
          </a:prstGeom>
          <a:noFill/>
          <a:ln>
            <a:noFill/>
          </a:ln>
        </p:spPr>
      </p:pic>
    </p:spTree>
    <p:extLst>
      <p:ext uri="{BB962C8B-B14F-4D97-AF65-F5344CB8AC3E}">
        <p14:creationId xmlns:p14="http://schemas.microsoft.com/office/powerpoint/2010/main" val="589048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28"/>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80" name="Google Shape;980;p128"/>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81" name="Google Shape;981;p128"/>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982" name="Google Shape;982;p128"/>
          <p:cNvSpPr txBox="1"/>
          <p:nvPr/>
        </p:nvSpPr>
        <p:spPr>
          <a:xfrm>
            <a:off x="909533" y="5168867"/>
            <a:ext cx="101540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Para el ejemplo que estamos analizando podemos ver que 142+110 individuos quedaron bien clasificados, mientras que 22+29 quedaron mal clasificados</a:t>
            </a:r>
            <a:endParaRPr sz="2400">
              <a:latin typeface="DM Sans"/>
              <a:ea typeface="DM Sans"/>
              <a:cs typeface="DM Sans"/>
              <a:sym typeface="DM Sans"/>
            </a:endParaRPr>
          </a:p>
        </p:txBody>
      </p:sp>
      <p:pic>
        <p:nvPicPr>
          <p:cNvPr id="983" name="Google Shape;983;p128"/>
          <p:cNvPicPr preferRelativeResize="0"/>
          <p:nvPr/>
        </p:nvPicPr>
        <p:blipFill>
          <a:blip r:embed="rId4">
            <a:alphaModFix/>
          </a:blip>
          <a:stretch>
            <a:fillRect/>
          </a:stretch>
        </p:blipFill>
        <p:spPr>
          <a:xfrm>
            <a:off x="909534" y="1679451"/>
            <a:ext cx="5245007" cy="3169500"/>
          </a:xfrm>
          <a:prstGeom prst="rect">
            <a:avLst/>
          </a:prstGeom>
          <a:noFill/>
          <a:ln>
            <a:noFill/>
          </a:ln>
        </p:spPr>
      </p:pic>
      <p:pic>
        <p:nvPicPr>
          <p:cNvPr id="984" name="Google Shape;984;p128"/>
          <p:cNvPicPr preferRelativeResize="0"/>
          <p:nvPr/>
        </p:nvPicPr>
        <p:blipFill>
          <a:blip r:embed="rId5">
            <a:alphaModFix/>
          </a:blip>
          <a:stretch>
            <a:fillRect/>
          </a:stretch>
        </p:blipFill>
        <p:spPr>
          <a:xfrm>
            <a:off x="6223634" y="1730285"/>
            <a:ext cx="4984068" cy="3169500"/>
          </a:xfrm>
          <a:prstGeom prst="rect">
            <a:avLst/>
          </a:prstGeom>
          <a:noFill/>
          <a:ln>
            <a:noFill/>
          </a:ln>
        </p:spPr>
      </p:pic>
    </p:spTree>
    <p:extLst>
      <p:ext uri="{BB962C8B-B14F-4D97-AF65-F5344CB8AC3E}">
        <p14:creationId xmlns:p14="http://schemas.microsoft.com/office/powerpoint/2010/main" val="960521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9"/>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990" name="Google Shape;990;p129"/>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91" name="Google Shape;991;p129"/>
          <p:cNvPicPr preferRelativeResize="0"/>
          <p:nvPr/>
        </p:nvPicPr>
        <p:blipFill>
          <a:blip r:embed="rId4">
            <a:alphaModFix/>
          </a:blip>
          <a:stretch>
            <a:fillRect/>
          </a:stretch>
        </p:blipFill>
        <p:spPr>
          <a:xfrm>
            <a:off x="1648160" y="1326867"/>
            <a:ext cx="8183633" cy="4789933"/>
          </a:xfrm>
          <a:prstGeom prst="rect">
            <a:avLst/>
          </a:prstGeom>
          <a:noFill/>
          <a:ln>
            <a:noFill/>
          </a:ln>
        </p:spPr>
      </p:pic>
    </p:spTree>
    <p:extLst>
      <p:ext uri="{BB962C8B-B14F-4D97-AF65-F5344CB8AC3E}">
        <p14:creationId xmlns:p14="http://schemas.microsoft.com/office/powerpoint/2010/main" val="3836528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grpSp>
        <p:nvGrpSpPr>
          <p:cNvPr id="996" name="Google Shape;996;p130"/>
          <p:cNvGrpSpPr/>
          <p:nvPr/>
        </p:nvGrpSpPr>
        <p:grpSpPr>
          <a:xfrm>
            <a:off x="631161" y="825909"/>
            <a:ext cx="985207" cy="985207"/>
            <a:chOff x="575612" y="1950748"/>
            <a:chExt cx="431100" cy="431100"/>
          </a:xfrm>
        </p:grpSpPr>
        <p:sp>
          <p:nvSpPr>
            <p:cNvPr id="997" name="Google Shape;997;p130"/>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998" name="Google Shape;998;p130"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999" name="Google Shape;999;p130"/>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dirty="0">
                <a:solidFill>
                  <a:srgbClr val="0070C0"/>
                </a:solidFill>
                <a:latin typeface="DM Sans"/>
                <a:ea typeface="DM Sans"/>
                <a:cs typeface="DM Sans"/>
                <a:sym typeface="DM Sans"/>
              </a:rPr>
              <a:t>Para pensar</a:t>
            </a:r>
            <a:endParaRPr sz="4667" b="1" dirty="0">
              <a:solidFill>
                <a:srgbClr val="0070C0"/>
              </a:solidFill>
              <a:latin typeface="DM Sans"/>
              <a:ea typeface="DM Sans"/>
              <a:cs typeface="DM Sans"/>
              <a:sym typeface="DM Sans"/>
            </a:endParaRPr>
          </a:p>
        </p:txBody>
      </p:sp>
      <p:sp>
        <p:nvSpPr>
          <p:cNvPr id="1000" name="Google Shape;1000;p130"/>
          <p:cNvSpPr txBox="1"/>
          <p:nvPr/>
        </p:nvSpPr>
        <p:spPr>
          <a:xfrm>
            <a:off x="579867" y="2058167"/>
            <a:ext cx="10854800" cy="1846812"/>
          </a:xfrm>
          <a:prstGeom prst="rect">
            <a:avLst/>
          </a:prstGeom>
          <a:noFill/>
          <a:ln>
            <a:noFill/>
          </a:ln>
        </p:spPr>
        <p:txBody>
          <a:bodyPr spcFirstLastPara="1" wrap="square" lIns="121900" tIns="121900" rIns="121900" bIns="121900" anchor="t" anchorCtr="0">
            <a:spAutoFit/>
          </a:bodyPr>
          <a:lstStyle/>
          <a:p>
            <a:r>
              <a:rPr lang="es" sz="3467">
                <a:solidFill>
                  <a:srgbClr val="B7B7B7"/>
                </a:solidFill>
                <a:latin typeface="DM Sans"/>
                <a:ea typeface="DM Sans"/>
                <a:cs typeface="DM Sans"/>
                <a:sym typeface="DM Sans"/>
              </a:rPr>
              <a:t>¿Se puede realizar una matriz de confusión cuando tenemos más de dos categorías?</a:t>
            </a:r>
            <a:endParaRPr sz="3467">
              <a:solidFill>
                <a:srgbClr val="B7B7B7"/>
              </a:solidFill>
              <a:latin typeface="DM Sans"/>
              <a:ea typeface="DM Sans"/>
              <a:cs typeface="DM Sans"/>
              <a:sym typeface="DM Sans"/>
            </a:endParaRPr>
          </a:p>
          <a:p>
            <a:r>
              <a:rPr lang="es" sz="3467" b="1">
                <a:solidFill>
                  <a:srgbClr val="B7B7B7"/>
                </a:solidFill>
                <a:latin typeface="DM Sans"/>
                <a:ea typeface="DM Sans"/>
                <a:cs typeface="DM Sans"/>
                <a:sym typeface="DM Sans"/>
              </a:rPr>
              <a:t>Justifiquen su respuesta.</a:t>
            </a:r>
            <a:endParaRPr sz="3467" b="1">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2318851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31"/>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07" name="Google Shape;1007;p131"/>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008" name="Google Shape;1008;p131"/>
          <p:cNvPicPr preferRelativeResize="0"/>
          <p:nvPr/>
        </p:nvPicPr>
        <p:blipFill>
          <a:blip r:embed="rId4">
            <a:alphaModFix/>
          </a:blip>
          <a:stretch>
            <a:fillRect/>
          </a:stretch>
        </p:blipFill>
        <p:spPr>
          <a:xfrm>
            <a:off x="504367" y="1878918"/>
            <a:ext cx="5510939" cy="2555300"/>
          </a:xfrm>
          <a:prstGeom prst="rect">
            <a:avLst/>
          </a:prstGeom>
          <a:noFill/>
          <a:ln>
            <a:noFill/>
          </a:ln>
        </p:spPr>
      </p:pic>
      <p:pic>
        <p:nvPicPr>
          <p:cNvPr id="1009" name="Google Shape;1009;p131"/>
          <p:cNvPicPr preferRelativeResize="0"/>
          <p:nvPr/>
        </p:nvPicPr>
        <p:blipFill>
          <a:blip r:embed="rId5">
            <a:alphaModFix/>
          </a:blip>
          <a:stretch>
            <a:fillRect/>
          </a:stretch>
        </p:blipFill>
        <p:spPr>
          <a:xfrm>
            <a:off x="6132601" y="1842902"/>
            <a:ext cx="5154151" cy="2627333"/>
          </a:xfrm>
          <a:prstGeom prst="rect">
            <a:avLst/>
          </a:prstGeom>
          <a:noFill/>
          <a:ln>
            <a:noFill/>
          </a:ln>
        </p:spPr>
      </p:pic>
      <p:sp>
        <p:nvSpPr>
          <p:cNvPr id="1010" name="Google Shape;1010;p131"/>
          <p:cNvSpPr txBox="1"/>
          <p:nvPr/>
        </p:nvSpPr>
        <p:spPr>
          <a:xfrm>
            <a:off x="998267" y="4750534"/>
            <a:ext cx="99384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La respuesta es sí si miramos para el caso de 3 categorías como se observa en las figuras de arriba tenemos un ejemplo donde en verde están las buenas clasificaciones y en rojo las malas</a:t>
            </a:r>
            <a:endParaRPr sz="2400">
              <a:latin typeface="DM Sans"/>
              <a:ea typeface="DM Sans"/>
              <a:cs typeface="DM Sans"/>
              <a:sym typeface="DM Sans"/>
            </a:endParaRPr>
          </a:p>
        </p:txBody>
      </p:sp>
    </p:spTree>
    <p:extLst>
      <p:ext uri="{BB962C8B-B14F-4D97-AF65-F5344CB8AC3E}">
        <p14:creationId xmlns:p14="http://schemas.microsoft.com/office/powerpoint/2010/main" val="3159346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32"/>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16" name="Google Shape;1016;p132"/>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017" name="Google Shape;1017;p132"/>
          <p:cNvSpPr txBox="1"/>
          <p:nvPr/>
        </p:nvSpPr>
        <p:spPr>
          <a:xfrm>
            <a:off x="7032800" y="2536201"/>
            <a:ext cx="4360400" cy="2092840"/>
          </a:xfrm>
          <a:prstGeom prst="rect">
            <a:avLst/>
          </a:prstGeom>
          <a:noFill/>
          <a:ln>
            <a:noFill/>
          </a:ln>
        </p:spPr>
        <p:txBody>
          <a:bodyPr spcFirstLastPara="1" wrap="square" lIns="121900" tIns="121900" rIns="121900" bIns="121900" anchor="t" anchorCtr="0">
            <a:spAutoFit/>
          </a:bodyPr>
          <a:lstStyle/>
          <a:p>
            <a:r>
              <a:rPr lang="es" sz="2000">
                <a:latin typeface="DM Sans"/>
                <a:ea typeface="DM Sans"/>
                <a:cs typeface="DM Sans"/>
                <a:sym typeface="DM Sans"/>
              </a:rPr>
              <a:t>Incluso para el caso de más de 3 categorías podríamos construir una matriz de confusión aunque sería más complejo la interpretación de los resultados y la cuantificación de los errores </a:t>
            </a:r>
            <a:endParaRPr sz="2000">
              <a:latin typeface="DM Sans"/>
              <a:ea typeface="DM Sans"/>
              <a:cs typeface="DM Sans"/>
              <a:sym typeface="DM Sans"/>
            </a:endParaRPr>
          </a:p>
        </p:txBody>
      </p:sp>
      <p:pic>
        <p:nvPicPr>
          <p:cNvPr id="1018" name="Google Shape;1018;p132"/>
          <p:cNvPicPr preferRelativeResize="0"/>
          <p:nvPr/>
        </p:nvPicPr>
        <p:blipFill>
          <a:blip r:embed="rId4">
            <a:alphaModFix/>
          </a:blip>
          <a:stretch>
            <a:fillRect/>
          </a:stretch>
        </p:blipFill>
        <p:spPr>
          <a:xfrm>
            <a:off x="529701" y="1822800"/>
            <a:ext cx="6555665" cy="3212400"/>
          </a:xfrm>
          <a:prstGeom prst="rect">
            <a:avLst/>
          </a:prstGeom>
          <a:noFill/>
          <a:ln>
            <a:noFill/>
          </a:ln>
        </p:spPr>
      </p:pic>
    </p:spTree>
    <p:extLst>
      <p:ext uri="{BB962C8B-B14F-4D97-AF65-F5344CB8AC3E}">
        <p14:creationId xmlns:p14="http://schemas.microsoft.com/office/powerpoint/2010/main" val="3255943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3"/>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24" name="Google Shape;1024;p133"/>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025" name="Google Shape;1025;p133"/>
          <p:cNvPicPr preferRelativeResize="0"/>
          <p:nvPr/>
        </p:nvPicPr>
        <p:blipFill>
          <a:blip r:embed="rId4">
            <a:alphaModFix/>
          </a:blip>
          <a:stretch>
            <a:fillRect/>
          </a:stretch>
        </p:blipFill>
        <p:spPr>
          <a:xfrm>
            <a:off x="694501" y="2175033"/>
            <a:ext cx="5237065" cy="2761067"/>
          </a:xfrm>
          <a:prstGeom prst="rect">
            <a:avLst/>
          </a:prstGeom>
          <a:noFill/>
          <a:ln>
            <a:noFill/>
          </a:ln>
        </p:spPr>
      </p:pic>
      <p:pic>
        <p:nvPicPr>
          <p:cNvPr id="1026" name="Google Shape;1026;p133"/>
          <p:cNvPicPr preferRelativeResize="0"/>
          <p:nvPr/>
        </p:nvPicPr>
        <p:blipFill>
          <a:blip r:embed="rId5">
            <a:alphaModFix/>
          </a:blip>
          <a:stretch>
            <a:fillRect/>
          </a:stretch>
        </p:blipFill>
        <p:spPr>
          <a:xfrm>
            <a:off x="5800234" y="1732384"/>
            <a:ext cx="5349601" cy="3474888"/>
          </a:xfrm>
          <a:prstGeom prst="rect">
            <a:avLst/>
          </a:prstGeom>
          <a:noFill/>
          <a:ln>
            <a:noFill/>
          </a:ln>
        </p:spPr>
      </p:pic>
      <p:sp>
        <p:nvSpPr>
          <p:cNvPr id="1027" name="Google Shape;1027;p133"/>
          <p:cNvSpPr txBox="1"/>
          <p:nvPr/>
        </p:nvSpPr>
        <p:spPr>
          <a:xfrm>
            <a:off x="1353233" y="5143501"/>
            <a:ext cx="95836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La sensibilidad para este caso se enfoca principalmente en el número de pacientes que fueron identificado correctamente</a:t>
            </a:r>
            <a:endParaRPr sz="2400">
              <a:latin typeface="DM Sans"/>
              <a:ea typeface="DM Sans"/>
              <a:cs typeface="DM Sans"/>
              <a:sym typeface="DM Sans"/>
            </a:endParaRPr>
          </a:p>
        </p:txBody>
      </p:sp>
    </p:spTree>
    <p:extLst>
      <p:ext uri="{BB962C8B-B14F-4D97-AF65-F5344CB8AC3E}">
        <p14:creationId xmlns:p14="http://schemas.microsoft.com/office/powerpoint/2010/main" val="2452518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34"/>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33" name="Google Shape;1033;p134"/>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034" name="Google Shape;1034;p134"/>
          <p:cNvPicPr preferRelativeResize="0"/>
          <p:nvPr/>
        </p:nvPicPr>
        <p:blipFill>
          <a:blip r:embed="rId4">
            <a:alphaModFix/>
          </a:blip>
          <a:stretch>
            <a:fillRect/>
          </a:stretch>
        </p:blipFill>
        <p:spPr>
          <a:xfrm>
            <a:off x="633600" y="1732400"/>
            <a:ext cx="5406909" cy="2980400"/>
          </a:xfrm>
          <a:prstGeom prst="rect">
            <a:avLst/>
          </a:prstGeom>
          <a:noFill/>
          <a:ln>
            <a:noFill/>
          </a:ln>
        </p:spPr>
      </p:pic>
      <p:pic>
        <p:nvPicPr>
          <p:cNvPr id="1035" name="Google Shape;1035;p134"/>
          <p:cNvPicPr preferRelativeResize="0"/>
          <p:nvPr/>
        </p:nvPicPr>
        <p:blipFill>
          <a:blip r:embed="rId5">
            <a:alphaModFix/>
          </a:blip>
          <a:stretch>
            <a:fillRect/>
          </a:stretch>
        </p:blipFill>
        <p:spPr>
          <a:xfrm>
            <a:off x="6262067" y="1773000"/>
            <a:ext cx="4788299" cy="2704267"/>
          </a:xfrm>
          <a:prstGeom prst="rect">
            <a:avLst/>
          </a:prstGeom>
          <a:noFill/>
          <a:ln>
            <a:noFill/>
          </a:ln>
        </p:spPr>
      </p:pic>
      <p:sp>
        <p:nvSpPr>
          <p:cNvPr id="1036" name="Google Shape;1036;p134"/>
          <p:cNvSpPr txBox="1"/>
          <p:nvPr/>
        </p:nvSpPr>
        <p:spPr>
          <a:xfrm>
            <a:off x="633600" y="4789067"/>
            <a:ext cx="54068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81 % de las personas </a:t>
            </a:r>
            <a:r>
              <a:rPr lang="es" sz="2400" b="1">
                <a:latin typeface="DM Sans"/>
                <a:ea typeface="DM Sans"/>
                <a:cs typeface="DM Sans"/>
                <a:sym typeface="DM Sans"/>
              </a:rPr>
              <a:t>con</a:t>
            </a:r>
            <a:r>
              <a:rPr lang="es" sz="2400">
                <a:latin typeface="DM Sans"/>
                <a:ea typeface="DM Sans"/>
                <a:cs typeface="DM Sans"/>
                <a:sym typeface="DM Sans"/>
              </a:rPr>
              <a:t> ataque cardíaco fueron identificadas con el modelo de regresión logística </a:t>
            </a:r>
            <a:endParaRPr sz="2400">
              <a:latin typeface="DM Sans"/>
              <a:ea typeface="DM Sans"/>
              <a:cs typeface="DM Sans"/>
              <a:sym typeface="DM Sans"/>
            </a:endParaRPr>
          </a:p>
        </p:txBody>
      </p:sp>
      <p:sp>
        <p:nvSpPr>
          <p:cNvPr id="1037" name="Google Shape;1037;p134"/>
          <p:cNvSpPr txBox="1"/>
          <p:nvPr/>
        </p:nvSpPr>
        <p:spPr>
          <a:xfrm>
            <a:off x="6453200" y="4712801"/>
            <a:ext cx="50332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83 % de las personas </a:t>
            </a:r>
            <a:r>
              <a:rPr lang="es" sz="2400" b="1">
                <a:latin typeface="DM Sans"/>
                <a:ea typeface="DM Sans"/>
                <a:cs typeface="DM Sans"/>
                <a:sym typeface="DM Sans"/>
              </a:rPr>
              <a:t>con</a:t>
            </a:r>
            <a:r>
              <a:rPr lang="es" sz="2400">
                <a:latin typeface="DM Sans"/>
                <a:ea typeface="DM Sans"/>
                <a:cs typeface="DM Sans"/>
                <a:sym typeface="DM Sans"/>
              </a:rPr>
              <a:t> ataque cardíaco fueron identificadas con el modelo de Random Forest</a:t>
            </a:r>
            <a:endParaRPr sz="2400">
              <a:latin typeface="DM Sans"/>
              <a:ea typeface="DM Sans"/>
              <a:cs typeface="DM Sans"/>
              <a:sym typeface="DM Sans"/>
            </a:endParaRPr>
          </a:p>
        </p:txBody>
      </p:sp>
    </p:spTree>
    <p:extLst>
      <p:ext uri="{BB962C8B-B14F-4D97-AF65-F5344CB8AC3E}">
        <p14:creationId xmlns:p14="http://schemas.microsoft.com/office/powerpoint/2010/main" val="130275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35"/>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43" name="Google Shape;1043;p135"/>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044" name="Google Shape;1044;p135"/>
          <p:cNvSpPr txBox="1"/>
          <p:nvPr/>
        </p:nvSpPr>
        <p:spPr>
          <a:xfrm>
            <a:off x="1353233" y="5143501"/>
            <a:ext cx="95836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La especificidad por el contrario se enfoca en el número de pacientes que no tienen la característica y que fueron correctamente identificados </a:t>
            </a:r>
            <a:endParaRPr sz="2400">
              <a:latin typeface="DM Sans"/>
              <a:ea typeface="DM Sans"/>
              <a:cs typeface="DM Sans"/>
              <a:sym typeface="DM Sans"/>
            </a:endParaRPr>
          </a:p>
        </p:txBody>
      </p:sp>
      <p:pic>
        <p:nvPicPr>
          <p:cNvPr id="1045" name="Google Shape;1045;p135"/>
          <p:cNvPicPr preferRelativeResize="0"/>
          <p:nvPr/>
        </p:nvPicPr>
        <p:blipFill>
          <a:blip r:embed="rId4">
            <a:alphaModFix/>
          </a:blip>
          <a:stretch>
            <a:fillRect/>
          </a:stretch>
        </p:blipFill>
        <p:spPr>
          <a:xfrm>
            <a:off x="580366" y="1864851"/>
            <a:ext cx="5575733" cy="2875000"/>
          </a:xfrm>
          <a:prstGeom prst="rect">
            <a:avLst/>
          </a:prstGeom>
          <a:noFill/>
          <a:ln>
            <a:noFill/>
          </a:ln>
        </p:spPr>
      </p:pic>
      <p:pic>
        <p:nvPicPr>
          <p:cNvPr id="1046" name="Google Shape;1046;p135"/>
          <p:cNvPicPr preferRelativeResize="0"/>
          <p:nvPr/>
        </p:nvPicPr>
        <p:blipFill>
          <a:blip r:embed="rId5">
            <a:alphaModFix/>
          </a:blip>
          <a:stretch>
            <a:fillRect/>
          </a:stretch>
        </p:blipFill>
        <p:spPr>
          <a:xfrm>
            <a:off x="6248868" y="1786390"/>
            <a:ext cx="5237065" cy="3150977"/>
          </a:xfrm>
          <a:prstGeom prst="rect">
            <a:avLst/>
          </a:prstGeom>
          <a:noFill/>
          <a:ln>
            <a:noFill/>
          </a:ln>
        </p:spPr>
      </p:pic>
    </p:spTree>
    <p:extLst>
      <p:ext uri="{BB962C8B-B14F-4D97-AF65-F5344CB8AC3E}">
        <p14:creationId xmlns:p14="http://schemas.microsoft.com/office/powerpoint/2010/main" val="149044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00"/>
          <p:cNvSpPr txBox="1"/>
          <p:nvPr/>
        </p:nvSpPr>
        <p:spPr>
          <a:xfrm>
            <a:off x="631133" y="624001"/>
            <a:ext cx="108548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Para qué servía la matriz de confusión</a:t>
            </a:r>
            <a:endParaRPr sz="4000" b="1">
              <a:solidFill>
                <a:schemeClr val="dk1"/>
              </a:solidFill>
              <a:latin typeface="DM Sans"/>
              <a:ea typeface="DM Sans"/>
              <a:cs typeface="DM Sans"/>
              <a:sym typeface="DM Sans"/>
            </a:endParaRPr>
          </a:p>
        </p:txBody>
      </p:sp>
      <p:sp>
        <p:nvSpPr>
          <p:cNvPr id="734" name="Google Shape;734;p100"/>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35" name="Google Shape;735;p100"/>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36" name="Google Shape;736;p100"/>
          <p:cNvSpPr txBox="1"/>
          <p:nvPr/>
        </p:nvSpPr>
        <p:spPr>
          <a:xfrm>
            <a:off x="834767" y="1395067"/>
            <a:ext cx="6715200" cy="4185208"/>
          </a:xfrm>
          <a:prstGeom prst="rect">
            <a:avLst/>
          </a:prstGeom>
          <a:solidFill>
            <a:schemeClr val="lt1"/>
          </a:solidFill>
          <a:ln>
            <a:noFill/>
          </a:ln>
        </p:spPr>
        <p:txBody>
          <a:bodyPr spcFirstLastPara="1" wrap="square" lIns="121900" tIns="121900" rIns="121900" bIns="121900" anchor="t" anchorCtr="0">
            <a:spAutoFit/>
          </a:bodyPr>
          <a:lstStyle/>
          <a:p>
            <a:pPr marL="457189" indent="-448722">
              <a:lnSpc>
                <a:spcPct val="150000"/>
              </a:lnSpc>
              <a:buClr>
                <a:srgbClr val="EA90FF"/>
              </a:buClr>
              <a:buSzPts val="2100"/>
              <a:buFont typeface="Helvetica Neue Light"/>
              <a:buChar char="✔"/>
            </a:pPr>
            <a:r>
              <a:rPr lang="es" sz="2133">
                <a:solidFill>
                  <a:schemeClr val="dk1"/>
                </a:solidFill>
                <a:latin typeface="DM Sans"/>
                <a:ea typeface="DM Sans"/>
                <a:cs typeface="DM Sans"/>
                <a:sym typeface="DM Sans"/>
              </a:rPr>
              <a:t>Es una herramienta que nos permitía visualizar el desempeño de algoritmos de Aprendizaje Supervisado - Clasificación  </a:t>
            </a:r>
            <a:endParaRPr sz="2133">
              <a:solidFill>
                <a:schemeClr val="dk1"/>
              </a:solidFill>
              <a:latin typeface="DM Sans"/>
              <a:ea typeface="DM Sans"/>
              <a:cs typeface="DM Sans"/>
              <a:sym typeface="DM Sans"/>
            </a:endParaRPr>
          </a:p>
          <a:p>
            <a:pPr marL="457189" indent="-448722">
              <a:lnSpc>
                <a:spcPct val="150000"/>
              </a:lnSpc>
              <a:buClr>
                <a:srgbClr val="EA90FF"/>
              </a:buClr>
              <a:buSzPts val="2100"/>
              <a:buFont typeface="Helvetica Neue Light"/>
              <a:buChar char="✔"/>
            </a:pPr>
            <a:r>
              <a:rPr lang="es" sz="2133">
                <a:solidFill>
                  <a:schemeClr val="dk1"/>
                </a:solidFill>
                <a:latin typeface="DM Sans"/>
                <a:ea typeface="DM Sans"/>
                <a:cs typeface="DM Sans"/>
                <a:sym typeface="DM Sans"/>
              </a:rPr>
              <a:t>Con ella podíamos cuantificar que tantas predicciones correctas/incorrectas resultaban luego de aplicar el algoritmo de Clasificación </a:t>
            </a:r>
            <a:endParaRPr sz="2133">
              <a:solidFill>
                <a:schemeClr val="dk1"/>
              </a:solidFill>
              <a:latin typeface="DM Sans"/>
              <a:ea typeface="DM Sans"/>
              <a:cs typeface="DM Sans"/>
              <a:sym typeface="DM Sans"/>
            </a:endParaRPr>
          </a:p>
          <a:p>
            <a:pPr marL="457189" indent="-440256">
              <a:lnSpc>
                <a:spcPct val="150000"/>
              </a:lnSpc>
              <a:buClr>
                <a:srgbClr val="EA90FF"/>
              </a:buClr>
              <a:buSzPts val="2000"/>
              <a:buFont typeface="Helvetica Neue Light"/>
              <a:buChar char="✔"/>
            </a:pPr>
            <a:r>
              <a:rPr lang="es" sz="2133">
                <a:solidFill>
                  <a:schemeClr val="dk1"/>
                </a:solidFill>
                <a:latin typeface="DM Sans"/>
                <a:ea typeface="DM Sans"/>
                <a:cs typeface="DM Sans"/>
                <a:sym typeface="DM Sans"/>
              </a:rPr>
              <a:t>Se puede aplicar para problemas de clasificación Binaria y multiclase</a:t>
            </a:r>
            <a:r>
              <a:rPr lang="es" sz="2000">
                <a:solidFill>
                  <a:schemeClr val="dk1"/>
                </a:solidFill>
                <a:latin typeface="DM Sans"/>
                <a:ea typeface="DM Sans"/>
                <a:cs typeface="DM Sans"/>
                <a:sym typeface="DM Sans"/>
              </a:rPr>
              <a:t> </a:t>
            </a:r>
            <a:endParaRPr sz="2000">
              <a:solidFill>
                <a:schemeClr val="dk1"/>
              </a:solidFill>
              <a:latin typeface="DM Sans"/>
              <a:ea typeface="DM Sans"/>
              <a:cs typeface="DM Sans"/>
              <a:sym typeface="DM Sans"/>
            </a:endParaRPr>
          </a:p>
        </p:txBody>
      </p:sp>
      <p:pic>
        <p:nvPicPr>
          <p:cNvPr id="737" name="Google Shape;737;p100"/>
          <p:cNvPicPr preferRelativeResize="0"/>
          <p:nvPr/>
        </p:nvPicPr>
        <p:blipFill>
          <a:blip r:embed="rId3">
            <a:alphaModFix/>
          </a:blip>
          <a:stretch>
            <a:fillRect/>
          </a:stretch>
        </p:blipFill>
        <p:spPr>
          <a:xfrm>
            <a:off x="7603118" y="1839401"/>
            <a:ext cx="3829700" cy="3829700"/>
          </a:xfrm>
          <a:prstGeom prst="rect">
            <a:avLst/>
          </a:prstGeom>
          <a:noFill/>
          <a:ln>
            <a:noFill/>
          </a:ln>
        </p:spPr>
      </p:pic>
      <p:pic>
        <p:nvPicPr>
          <p:cNvPr id="738" name="Google Shape;738;p100"/>
          <p:cNvPicPr preferRelativeResize="0"/>
          <p:nvPr/>
        </p:nvPicPr>
        <p:blipFill>
          <a:blip r:embed="rId4">
            <a:alphaModFix/>
          </a:blip>
          <a:stretch>
            <a:fillRect/>
          </a:stretch>
        </p:blipFill>
        <p:spPr>
          <a:xfrm>
            <a:off x="9909867" y="624000"/>
            <a:ext cx="1576135" cy="837200"/>
          </a:xfrm>
          <a:prstGeom prst="rect">
            <a:avLst/>
          </a:prstGeom>
          <a:noFill/>
          <a:ln>
            <a:noFill/>
          </a:ln>
        </p:spPr>
      </p:pic>
    </p:spTree>
    <p:extLst>
      <p:ext uri="{BB962C8B-B14F-4D97-AF65-F5344CB8AC3E}">
        <p14:creationId xmlns:p14="http://schemas.microsoft.com/office/powerpoint/2010/main" val="1698746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36"/>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52" name="Google Shape;1052;p136"/>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053" name="Google Shape;1053;p136"/>
          <p:cNvSpPr txBox="1"/>
          <p:nvPr/>
        </p:nvSpPr>
        <p:spPr>
          <a:xfrm>
            <a:off x="633600" y="4789067"/>
            <a:ext cx="5406800" cy="1354176"/>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85 % de las personas </a:t>
            </a:r>
            <a:r>
              <a:rPr lang="es" sz="2400" b="1">
                <a:solidFill>
                  <a:schemeClr val="dk1"/>
                </a:solidFill>
                <a:latin typeface="DM Sans"/>
                <a:ea typeface="DM Sans"/>
                <a:cs typeface="DM Sans"/>
                <a:sym typeface="DM Sans"/>
              </a:rPr>
              <a:t>sin</a:t>
            </a:r>
            <a:r>
              <a:rPr lang="es" sz="2400">
                <a:solidFill>
                  <a:schemeClr val="dk1"/>
                </a:solidFill>
                <a:latin typeface="DM Sans"/>
                <a:ea typeface="DM Sans"/>
                <a:cs typeface="DM Sans"/>
                <a:sym typeface="DM Sans"/>
              </a:rPr>
              <a:t> ataque cardíaco fueron identificadas con el modelo de regresión logística </a:t>
            </a:r>
            <a:endParaRPr sz="2400">
              <a:latin typeface="DM Sans"/>
              <a:ea typeface="DM Sans"/>
              <a:cs typeface="DM Sans"/>
              <a:sym typeface="DM Sans"/>
            </a:endParaRPr>
          </a:p>
        </p:txBody>
      </p:sp>
      <p:sp>
        <p:nvSpPr>
          <p:cNvPr id="1054" name="Google Shape;1054;p136"/>
          <p:cNvSpPr txBox="1"/>
          <p:nvPr/>
        </p:nvSpPr>
        <p:spPr>
          <a:xfrm>
            <a:off x="6453200" y="4712801"/>
            <a:ext cx="5033200" cy="1354176"/>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83 % de las personas </a:t>
            </a:r>
            <a:r>
              <a:rPr lang="es" sz="2400" b="1">
                <a:solidFill>
                  <a:schemeClr val="dk1"/>
                </a:solidFill>
                <a:latin typeface="DM Sans"/>
                <a:ea typeface="DM Sans"/>
                <a:cs typeface="DM Sans"/>
                <a:sym typeface="DM Sans"/>
              </a:rPr>
              <a:t>sin</a:t>
            </a:r>
            <a:r>
              <a:rPr lang="es" sz="2400">
                <a:solidFill>
                  <a:schemeClr val="dk1"/>
                </a:solidFill>
                <a:latin typeface="DM Sans"/>
                <a:ea typeface="DM Sans"/>
                <a:cs typeface="DM Sans"/>
                <a:sym typeface="DM Sans"/>
              </a:rPr>
              <a:t> ataque cardíaco fueron identificadas con el modelo de Random Forest</a:t>
            </a:r>
            <a:endParaRPr sz="2400">
              <a:latin typeface="DM Sans"/>
              <a:ea typeface="DM Sans"/>
              <a:cs typeface="DM Sans"/>
              <a:sym typeface="DM Sans"/>
            </a:endParaRPr>
          </a:p>
        </p:txBody>
      </p:sp>
      <p:pic>
        <p:nvPicPr>
          <p:cNvPr id="1055" name="Google Shape;1055;p136"/>
          <p:cNvPicPr preferRelativeResize="0"/>
          <p:nvPr/>
        </p:nvPicPr>
        <p:blipFill>
          <a:blip r:embed="rId4">
            <a:alphaModFix/>
          </a:blip>
          <a:stretch>
            <a:fillRect/>
          </a:stretch>
        </p:blipFill>
        <p:spPr>
          <a:xfrm>
            <a:off x="631134" y="1719085"/>
            <a:ext cx="5346265" cy="2812100"/>
          </a:xfrm>
          <a:prstGeom prst="rect">
            <a:avLst/>
          </a:prstGeom>
          <a:noFill/>
          <a:ln>
            <a:noFill/>
          </a:ln>
        </p:spPr>
      </p:pic>
      <p:pic>
        <p:nvPicPr>
          <p:cNvPr id="1056" name="Google Shape;1056;p136"/>
          <p:cNvPicPr preferRelativeResize="0"/>
          <p:nvPr/>
        </p:nvPicPr>
        <p:blipFill>
          <a:blip r:embed="rId5">
            <a:alphaModFix/>
          </a:blip>
          <a:stretch>
            <a:fillRect/>
          </a:stretch>
        </p:blipFill>
        <p:spPr>
          <a:xfrm>
            <a:off x="6453201" y="1870467"/>
            <a:ext cx="4804839" cy="2704267"/>
          </a:xfrm>
          <a:prstGeom prst="rect">
            <a:avLst/>
          </a:prstGeom>
          <a:noFill/>
          <a:ln>
            <a:noFill/>
          </a:ln>
        </p:spPr>
      </p:pic>
    </p:spTree>
    <p:extLst>
      <p:ext uri="{BB962C8B-B14F-4D97-AF65-F5344CB8AC3E}">
        <p14:creationId xmlns:p14="http://schemas.microsoft.com/office/powerpoint/2010/main" val="210162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37"/>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62" name="Google Shape;1062;p137"/>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063" name="Google Shape;1063;p137"/>
          <p:cNvPicPr preferRelativeResize="0"/>
          <p:nvPr/>
        </p:nvPicPr>
        <p:blipFill>
          <a:blip r:embed="rId4">
            <a:alphaModFix/>
          </a:blip>
          <a:stretch>
            <a:fillRect/>
          </a:stretch>
        </p:blipFill>
        <p:spPr>
          <a:xfrm>
            <a:off x="633601" y="1461201"/>
            <a:ext cx="5623249" cy="3114300"/>
          </a:xfrm>
          <a:prstGeom prst="rect">
            <a:avLst/>
          </a:prstGeom>
          <a:noFill/>
          <a:ln>
            <a:noFill/>
          </a:ln>
        </p:spPr>
      </p:pic>
      <p:pic>
        <p:nvPicPr>
          <p:cNvPr id="1064" name="Google Shape;1064;p137"/>
          <p:cNvPicPr preferRelativeResize="0"/>
          <p:nvPr/>
        </p:nvPicPr>
        <p:blipFill>
          <a:blip r:embed="rId5">
            <a:alphaModFix/>
          </a:blip>
          <a:stretch>
            <a:fillRect/>
          </a:stretch>
        </p:blipFill>
        <p:spPr>
          <a:xfrm>
            <a:off x="6626500" y="1732400"/>
            <a:ext cx="4824467" cy="2868600"/>
          </a:xfrm>
          <a:prstGeom prst="rect">
            <a:avLst/>
          </a:prstGeom>
          <a:noFill/>
          <a:ln>
            <a:noFill/>
          </a:ln>
        </p:spPr>
      </p:pic>
      <p:sp>
        <p:nvSpPr>
          <p:cNvPr id="1065" name="Google Shape;1065;p137"/>
          <p:cNvSpPr txBox="1"/>
          <p:nvPr/>
        </p:nvSpPr>
        <p:spPr>
          <a:xfrm>
            <a:off x="631133" y="4489267"/>
            <a:ext cx="4894400" cy="2092840"/>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Usamos el modelo de </a:t>
            </a:r>
            <a:r>
              <a:rPr lang="es" sz="2400" b="1">
                <a:latin typeface="DM Sans"/>
                <a:ea typeface="DM Sans"/>
                <a:cs typeface="DM Sans"/>
                <a:sym typeface="DM Sans"/>
              </a:rPr>
              <a:t>Regresión Logística </a:t>
            </a:r>
            <a:r>
              <a:rPr lang="es" sz="2400">
                <a:latin typeface="DM Sans"/>
                <a:ea typeface="DM Sans"/>
                <a:cs typeface="DM Sans"/>
                <a:sym typeface="DM Sans"/>
              </a:rPr>
              <a:t>si identificar pacientes </a:t>
            </a:r>
            <a:r>
              <a:rPr lang="es" sz="2400" b="1">
                <a:latin typeface="DM Sans"/>
                <a:ea typeface="DM Sans"/>
                <a:cs typeface="DM Sans"/>
                <a:sym typeface="DM Sans"/>
              </a:rPr>
              <a:t>sin </a:t>
            </a:r>
            <a:r>
              <a:rPr lang="es" sz="2400">
                <a:latin typeface="DM Sans"/>
                <a:ea typeface="DM Sans"/>
                <a:cs typeface="DM Sans"/>
                <a:sym typeface="DM Sans"/>
              </a:rPr>
              <a:t>heart disease es más importante que identificar pacientes </a:t>
            </a:r>
            <a:r>
              <a:rPr lang="es" sz="2400" b="1">
                <a:latin typeface="DM Sans"/>
                <a:ea typeface="DM Sans"/>
                <a:cs typeface="DM Sans"/>
                <a:sym typeface="DM Sans"/>
              </a:rPr>
              <a:t>con </a:t>
            </a:r>
            <a:r>
              <a:rPr lang="es" sz="2400">
                <a:latin typeface="DM Sans"/>
                <a:ea typeface="DM Sans"/>
                <a:cs typeface="DM Sans"/>
                <a:sym typeface="DM Sans"/>
              </a:rPr>
              <a:t>heart disease </a:t>
            </a:r>
            <a:endParaRPr sz="2400">
              <a:latin typeface="DM Sans"/>
              <a:ea typeface="DM Sans"/>
              <a:cs typeface="DM Sans"/>
              <a:sym typeface="DM Sans"/>
            </a:endParaRPr>
          </a:p>
        </p:txBody>
      </p:sp>
      <p:sp>
        <p:nvSpPr>
          <p:cNvPr id="1066" name="Google Shape;1066;p137"/>
          <p:cNvSpPr txBox="1"/>
          <p:nvPr/>
        </p:nvSpPr>
        <p:spPr>
          <a:xfrm>
            <a:off x="6591533" y="4489267"/>
            <a:ext cx="4894400" cy="2092840"/>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Usamos el modelo de </a:t>
            </a:r>
            <a:r>
              <a:rPr lang="es" sz="2400" b="1">
                <a:latin typeface="DM Sans"/>
                <a:ea typeface="DM Sans"/>
                <a:cs typeface="DM Sans"/>
                <a:sym typeface="DM Sans"/>
              </a:rPr>
              <a:t>Random Forest </a:t>
            </a:r>
            <a:r>
              <a:rPr lang="es" sz="2400">
                <a:latin typeface="DM Sans"/>
                <a:ea typeface="DM Sans"/>
                <a:cs typeface="DM Sans"/>
                <a:sym typeface="DM Sans"/>
              </a:rPr>
              <a:t>si identificar pacientes </a:t>
            </a:r>
            <a:r>
              <a:rPr lang="es" sz="2400" b="1">
                <a:latin typeface="DM Sans"/>
                <a:ea typeface="DM Sans"/>
                <a:cs typeface="DM Sans"/>
                <a:sym typeface="DM Sans"/>
              </a:rPr>
              <a:t>con </a:t>
            </a:r>
            <a:r>
              <a:rPr lang="es" sz="2400">
                <a:latin typeface="DM Sans"/>
                <a:ea typeface="DM Sans"/>
                <a:cs typeface="DM Sans"/>
                <a:sym typeface="DM Sans"/>
              </a:rPr>
              <a:t>heart disease es más importante que identificar pacientes </a:t>
            </a:r>
            <a:r>
              <a:rPr lang="es" sz="2400" b="1">
                <a:latin typeface="DM Sans"/>
                <a:ea typeface="DM Sans"/>
                <a:cs typeface="DM Sans"/>
                <a:sym typeface="DM Sans"/>
              </a:rPr>
              <a:t>sin </a:t>
            </a:r>
            <a:r>
              <a:rPr lang="es" sz="2400">
                <a:latin typeface="DM Sans"/>
                <a:ea typeface="DM Sans"/>
                <a:cs typeface="DM Sans"/>
                <a:sym typeface="DM Sans"/>
              </a:rPr>
              <a:t>heart disease </a:t>
            </a:r>
            <a:endParaRPr sz="2400">
              <a:latin typeface="DM Sans"/>
              <a:ea typeface="DM Sans"/>
              <a:cs typeface="DM Sans"/>
              <a:sym typeface="DM Sans"/>
            </a:endParaRPr>
          </a:p>
        </p:txBody>
      </p:sp>
    </p:spTree>
    <p:extLst>
      <p:ext uri="{BB962C8B-B14F-4D97-AF65-F5344CB8AC3E}">
        <p14:creationId xmlns:p14="http://schemas.microsoft.com/office/powerpoint/2010/main" val="1797809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38"/>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Curva ROC</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781067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39"/>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Curva ROC</a:t>
            </a:r>
            <a:endParaRPr sz="4933" b="1">
              <a:solidFill>
                <a:schemeClr val="dk1"/>
              </a:solidFill>
              <a:latin typeface="DM Sans"/>
              <a:ea typeface="DM Sans"/>
              <a:cs typeface="DM Sans"/>
              <a:sym typeface="DM Sans"/>
            </a:endParaRPr>
          </a:p>
        </p:txBody>
      </p:sp>
      <p:sp>
        <p:nvSpPr>
          <p:cNvPr id="1077" name="Google Shape;1077;p139"/>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1078" name="Google Shape;1078;p139"/>
          <p:cNvPicPr preferRelativeResize="0"/>
          <p:nvPr/>
        </p:nvPicPr>
        <p:blipFill>
          <a:blip r:embed="rId3">
            <a:alphaModFix/>
          </a:blip>
          <a:stretch>
            <a:fillRect/>
          </a:stretch>
        </p:blipFill>
        <p:spPr>
          <a:xfrm>
            <a:off x="7210100" y="1839400"/>
            <a:ext cx="4160600" cy="4160600"/>
          </a:xfrm>
          <a:prstGeom prst="rect">
            <a:avLst/>
          </a:prstGeom>
          <a:noFill/>
          <a:ln>
            <a:noFill/>
          </a:ln>
        </p:spPr>
      </p:pic>
      <p:pic>
        <p:nvPicPr>
          <p:cNvPr id="1079" name="Google Shape;1079;p139"/>
          <p:cNvPicPr preferRelativeResize="0"/>
          <p:nvPr/>
        </p:nvPicPr>
        <p:blipFill>
          <a:blip r:embed="rId4">
            <a:alphaModFix/>
          </a:blip>
          <a:stretch>
            <a:fillRect/>
          </a:stretch>
        </p:blipFill>
        <p:spPr>
          <a:xfrm>
            <a:off x="10413106" y="624001"/>
            <a:ext cx="1072828" cy="1051900"/>
          </a:xfrm>
          <a:prstGeom prst="rect">
            <a:avLst/>
          </a:prstGeom>
          <a:noFill/>
          <a:ln>
            <a:noFill/>
          </a:ln>
        </p:spPr>
      </p:pic>
      <p:sp>
        <p:nvSpPr>
          <p:cNvPr id="1080" name="Google Shape;1080;p139"/>
          <p:cNvSpPr txBox="1"/>
          <p:nvPr/>
        </p:nvSpPr>
        <p:spPr>
          <a:xfrm>
            <a:off x="1021833" y="1652468"/>
            <a:ext cx="5932400" cy="4401164"/>
          </a:xfrm>
          <a:prstGeom prst="rect">
            <a:avLst/>
          </a:prstGeom>
          <a:noFill/>
          <a:ln>
            <a:noFill/>
          </a:ln>
        </p:spPr>
        <p:txBody>
          <a:bodyPr spcFirstLastPara="1" wrap="square" lIns="121900" tIns="121900" rIns="121900" bIns="121900" anchor="t" anchorCtr="0">
            <a:spAutoFit/>
          </a:bodyPr>
          <a:lstStyle/>
          <a:p>
            <a:pPr>
              <a:lnSpc>
                <a:spcPct val="150000"/>
              </a:lnSpc>
              <a:buClr>
                <a:schemeClr val="dk1"/>
              </a:buClr>
              <a:buSzPts val="1800"/>
            </a:pPr>
            <a:r>
              <a:rPr lang="es" sz="2000" dirty="0">
                <a:solidFill>
                  <a:schemeClr val="dk1"/>
                </a:solidFill>
                <a:latin typeface="DM Sans"/>
                <a:ea typeface="DM Sans"/>
                <a:cs typeface="DM Sans"/>
                <a:sym typeface="DM Sans"/>
              </a:rPr>
              <a:t>La curva AUC-ROC es una métrica de rendimiento que se utiliza para </a:t>
            </a:r>
            <a:r>
              <a:rPr lang="es" sz="2000" b="1" dirty="0">
                <a:solidFill>
                  <a:schemeClr val="dk1"/>
                </a:solidFill>
                <a:latin typeface="DM Sans"/>
                <a:ea typeface="DM Sans"/>
                <a:cs typeface="DM Sans"/>
                <a:sym typeface="DM Sans"/>
              </a:rPr>
              <a:t>medir el rendimiento del modelo de clasificación en diferentes valores de umbral</a:t>
            </a:r>
            <a:r>
              <a:rPr lang="es" sz="2000" dirty="0">
                <a:solidFill>
                  <a:schemeClr val="dk1"/>
                </a:solidFill>
                <a:latin typeface="DM Sans"/>
                <a:ea typeface="DM Sans"/>
                <a:cs typeface="DM Sans"/>
                <a:sym typeface="DM Sans"/>
              </a:rPr>
              <a:t>.</a:t>
            </a:r>
            <a:endParaRPr sz="2000" dirty="0">
              <a:solidFill>
                <a:schemeClr val="dk1"/>
              </a:solidFill>
              <a:latin typeface="DM Sans"/>
              <a:ea typeface="DM Sans"/>
              <a:cs typeface="DM Sans"/>
              <a:sym typeface="DM Sans"/>
            </a:endParaRPr>
          </a:p>
          <a:p>
            <a:pPr>
              <a:lnSpc>
                <a:spcPct val="150000"/>
              </a:lnSpc>
              <a:buClr>
                <a:schemeClr val="dk1"/>
              </a:buClr>
              <a:buSzPts val="1800"/>
            </a:pPr>
            <a:r>
              <a:rPr lang="es" sz="2000" dirty="0">
                <a:solidFill>
                  <a:schemeClr val="dk1"/>
                </a:solidFill>
                <a:latin typeface="DM Sans"/>
                <a:ea typeface="DM Sans"/>
                <a:cs typeface="DM Sans"/>
                <a:sym typeface="DM Sans"/>
              </a:rPr>
              <a:t>Cuanto mayor sea el valor de AUC (Área bajo la curva), mejor será nuestro clasificador para predecir las clases. </a:t>
            </a:r>
            <a:endParaRPr sz="2000" dirty="0">
              <a:solidFill>
                <a:schemeClr val="dk1"/>
              </a:solidFill>
              <a:latin typeface="DM Sans"/>
              <a:ea typeface="DM Sans"/>
              <a:cs typeface="DM Sans"/>
              <a:sym typeface="DM Sans"/>
            </a:endParaRPr>
          </a:p>
          <a:p>
            <a:pPr>
              <a:lnSpc>
                <a:spcPct val="150000"/>
              </a:lnSpc>
              <a:buClr>
                <a:schemeClr val="dk1"/>
              </a:buClr>
              <a:buSzPts val="1800"/>
            </a:pPr>
            <a:r>
              <a:rPr lang="es" sz="2000" dirty="0">
                <a:solidFill>
                  <a:schemeClr val="dk1"/>
                </a:solidFill>
                <a:latin typeface="DM Sans"/>
                <a:ea typeface="DM Sans"/>
                <a:cs typeface="DM Sans"/>
                <a:sym typeface="DM Sans"/>
              </a:rPr>
              <a:t>AUC-ROC se utiliza principalmente en problemas de clasificación binaria.</a:t>
            </a:r>
            <a:endParaRPr sz="2000" dirty="0">
              <a:latin typeface="DM Sans"/>
              <a:ea typeface="DM Sans"/>
              <a:cs typeface="DM Sans"/>
              <a:sym typeface="DM Sans"/>
            </a:endParaRPr>
          </a:p>
        </p:txBody>
      </p:sp>
    </p:spTree>
    <p:extLst>
      <p:ext uri="{BB962C8B-B14F-4D97-AF65-F5344CB8AC3E}">
        <p14:creationId xmlns:p14="http://schemas.microsoft.com/office/powerpoint/2010/main" val="3205095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4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Interpretaciones</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261023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41"/>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Curva ROC</a:t>
            </a:r>
            <a:endParaRPr sz="4933" b="1">
              <a:solidFill>
                <a:schemeClr val="dk1"/>
              </a:solidFill>
              <a:latin typeface="DM Sans"/>
              <a:ea typeface="DM Sans"/>
              <a:cs typeface="DM Sans"/>
              <a:sym typeface="DM Sans"/>
            </a:endParaRPr>
          </a:p>
        </p:txBody>
      </p:sp>
      <p:sp>
        <p:nvSpPr>
          <p:cNvPr id="1091" name="Google Shape;1091;p141"/>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1092" name="Google Shape;1092;p141"/>
          <p:cNvPicPr preferRelativeResize="0"/>
          <p:nvPr/>
        </p:nvPicPr>
        <p:blipFill>
          <a:blip r:embed="rId3">
            <a:alphaModFix/>
          </a:blip>
          <a:stretch>
            <a:fillRect/>
          </a:stretch>
        </p:blipFill>
        <p:spPr>
          <a:xfrm>
            <a:off x="10413106" y="624001"/>
            <a:ext cx="1072828" cy="1051900"/>
          </a:xfrm>
          <a:prstGeom prst="rect">
            <a:avLst/>
          </a:prstGeom>
          <a:noFill/>
          <a:ln>
            <a:noFill/>
          </a:ln>
        </p:spPr>
      </p:pic>
      <p:sp>
        <p:nvSpPr>
          <p:cNvPr id="1093" name="Google Shape;1093;p141"/>
          <p:cNvSpPr txBox="1"/>
          <p:nvPr/>
        </p:nvSpPr>
        <p:spPr>
          <a:xfrm>
            <a:off x="849100" y="1347701"/>
            <a:ext cx="4814000" cy="5201369"/>
          </a:xfrm>
          <a:prstGeom prst="rect">
            <a:avLst/>
          </a:prstGeom>
          <a:noFill/>
          <a:ln>
            <a:noFill/>
          </a:ln>
        </p:spPr>
        <p:txBody>
          <a:bodyPr spcFirstLastPara="1" wrap="square" lIns="121900" tIns="60933" rIns="121900" bIns="60933" anchor="t" anchorCtr="0">
            <a:spAutoFit/>
          </a:bodyPr>
          <a:lstStyle/>
          <a:p>
            <a:pPr algn="just">
              <a:lnSpc>
                <a:spcPct val="150000"/>
              </a:lnSpc>
            </a:pPr>
            <a:r>
              <a:rPr lang="es" sz="2000" u="sng" dirty="0">
                <a:solidFill>
                  <a:srgbClr val="000000"/>
                </a:solidFill>
                <a:latin typeface="DM Sans"/>
                <a:ea typeface="DM Sans"/>
                <a:cs typeface="DM Sans"/>
                <a:sym typeface="DM Sans"/>
              </a:rPr>
              <a:t>Interpretaciones: </a:t>
            </a:r>
            <a:endParaRPr sz="2000" dirty="0">
              <a:latin typeface="DM Sans"/>
              <a:ea typeface="DM Sans"/>
              <a:cs typeface="DM Sans"/>
              <a:sym typeface="DM Sans"/>
            </a:endParaRPr>
          </a:p>
          <a:p>
            <a:pPr marL="380990" indent="-380990" algn="just">
              <a:lnSpc>
                <a:spcPct val="150000"/>
              </a:lnSpc>
              <a:buClr>
                <a:srgbClr val="000000"/>
              </a:buClr>
              <a:buSzPts val="1400"/>
              <a:buFont typeface="DM Sans"/>
              <a:buChar char="•"/>
            </a:pPr>
            <a:r>
              <a:rPr lang="es" sz="2000" dirty="0">
                <a:solidFill>
                  <a:srgbClr val="000000"/>
                </a:solidFill>
                <a:latin typeface="DM Sans"/>
                <a:ea typeface="DM Sans"/>
                <a:cs typeface="DM Sans"/>
                <a:sym typeface="DM Sans"/>
              </a:rPr>
              <a:t>AUC cercano a 1: performance casi perfecta AUC</a:t>
            </a:r>
            <a:endParaRPr sz="2000" dirty="0">
              <a:latin typeface="DM Sans"/>
              <a:ea typeface="DM Sans"/>
              <a:cs typeface="DM Sans"/>
              <a:sym typeface="DM Sans"/>
            </a:endParaRPr>
          </a:p>
          <a:p>
            <a:pPr marL="380990" indent="-380990" algn="just">
              <a:lnSpc>
                <a:spcPct val="150000"/>
              </a:lnSpc>
              <a:buClr>
                <a:srgbClr val="000000"/>
              </a:buClr>
              <a:buSzPts val="1400"/>
              <a:buFont typeface="DM Sans"/>
              <a:buChar char="•"/>
            </a:pPr>
            <a:r>
              <a:rPr lang="es" sz="2000" dirty="0">
                <a:solidFill>
                  <a:srgbClr val="000000"/>
                </a:solidFill>
                <a:latin typeface="DM Sans"/>
                <a:ea typeface="DM Sans"/>
                <a:cs typeface="DM Sans"/>
                <a:sym typeface="DM Sans"/>
              </a:rPr>
              <a:t>AUC cercano a 0.5: performance a nivel chance (funciona igual que lanzar</a:t>
            </a:r>
            <a:r>
              <a:rPr lang="es" sz="2000" dirty="0">
                <a:latin typeface="DM Sans"/>
                <a:ea typeface="DM Sans"/>
                <a:cs typeface="DM Sans"/>
                <a:sym typeface="DM Sans"/>
              </a:rPr>
              <a:t> una moneda)</a:t>
            </a:r>
            <a:endParaRPr sz="2000" dirty="0">
              <a:latin typeface="DM Sans"/>
              <a:ea typeface="DM Sans"/>
              <a:cs typeface="DM Sans"/>
              <a:sym typeface="DM Sans"/>
            </a:endParaRPr>
          </a:p>
          <a:p>
            <a:pPr algn="just">
              <a:lnSpc>
                <a:spcPct val="150000"/>
              </a:lnSpc>
            </a:pPr>
            <a:r>
              <a:rPr lang="es" sz="2000" dirty="0">
                <a:latin typeface="DM Sans"/>
                <a:ea typeface="DM Sans"/>
                <a:cs typeface="DM Sans"/>
                <a:sym typeface="DM Sans"/>
              </a:rPr>
              <a:t>Siempre se debe tener presente que alcanzar un valor de 1 para el AUC es bastante complejo pero un umbral entre 0.8-0.9 es un valor apropiado para un modelo que generaliza y no memoriza</a:t>
            </a:r>
            <a:endParaRPr sz="2000" dirty="0">
              <a:latin typeface="DM Sans"/>
              <a:ea typeface="DM Sans"/>
              <a:cs typeface="DM Sans"/>
              <a:sym typeface="DM Sans"/>
            </a:endParaRPr>
          </a:p>
        </p:txBody>
      </p:sp>
      <p:pic>
        <p:nvPicPr>
          <p:cNvPr id="1094" name="Google Shape;1094;p141" descr="Gráfico&#10;&#10;Descripción generada automáticamente"/>
          <p:cNvPicPr preferRelativeResize="0"/>
          <p:nvPr/>
        </p:nvPicPr>
        <p:blipFill rotWithShape="1">
          <a:blip r:embed="rId4">
            <a:alphaModFix/>
          </a:blip>
          <a:srcRect l="4190" t="4571" r="14449"/>
          <a:stretch/>
        </p:blipFill>
        <p:spPr>
          <a:xfrm>
            <a:off x="6014501" y="1675900"/>
            <a:ext cx="5641068" cy="4379200"/>
          </a:xfrm>
          <a:prstGeom prst="rect">
            <a:avLst/>
          </a:prstGeom>
          <a:noFill/>
          <a:ln>
            <a:noFill/>
          </a:ln>
        </p:spPr>
      </p:pic>
    </p:spTree>
    <p:extLst>
      <p:ext uri="{BB962C8B-B14F-4D97-AF65-F5344CB8AC3E}">
        <p14:creationId xmlns:p14="http://schemas.microsoft.com/office/powerpoint/2010/main" val="2872145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42"/>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Ejemplo aplicado</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290021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43"/>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05" name="Google Shape;1105;p143"/>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106" name="Google Shape;1106;p143"/>
          <p:cNvPicPr preferRelativeResize="0"/>
          <p:nvPr/>
        </p:nvPicPr>
        <p:blipFill>
          <a:blip r:embed="rId4">
            <a:alphaModFix/>
          </a:blip>
          <a:stretch>
            <a:fillRect/>
          </a:stretch>
        </p:blipFill>
        <p:spPr>
          <a:xfrm>
            <a:off x="792800" y="1732400"/>
            <a:ext cx="5103667" cy="3479533"/>
          </a:xfrm>
          <a:prstGeom prst="rect">
            <a:avLst/>
          </a:prstGeom>
          <a:noFill/>
          <a:ln>
            <a:noFill/>
          </a:ln>
        </p:spPr>
      </p:pic>
      <p:pic>
        <p:nvPicPr>
          <p:cNvPr id="1107" name="Google Shape;1107;p143"/>
          <p:cNvPicPr preferRelativeResize="0"/>
          <p:nvPr/>
        </p:nvPicPr>
        <p:blipFill>
          <a:blip r:embed="rId5">
            <a:alphaModFix/>
          </a:blip>
          <a:stretch>
            <a:fillRect/>
          </a:stretch>
        </p:blipFill>
        <p:spPr>
          <a:xfrm>
            <a:off x="6113334" y="1689251"/>
            <a:ext cx="5260511" cy="3479500"/>
          </a:xfrm>
          <a:prstGeom prst="rect">
            <a:avLst/>
          </a:prstGeom>
          <a:noFill/>
          <a:ln>
            <a:noFill/>
          </a:ln>
        </p:spPr>
      </p:pic>
      <p:sp>
        <p:nvSpPr>
          <p:cNvPr id="1108" name="Google Shape;1108;p143"/>
          <p:cNvSpPr txBox="1"/>
          <p:nvPr/>
        </p:nvSpPr>
        <p:spPr>
          <a:xfrm>
            <a:off x="871500" y="5080134"/>
            <a:ext cx="103696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Para este caso enfoquemonos en un modelo de regresión Logística para resolver el problema de clasificación binaria para detectar si un individuo es obeso o no con base en el peso.</a:t>
            </a:r>
            <a:endParaRPr sz="2400">
              <a:latin typeface="DM Sans"/>
              <a:ea typeface="DM Sans"/>
              <a:cs typeface="DM Sans"/>
              <a:sym typeface="DM Sans"/>
            </a:endParaRPr>
          </a:p>
        </p:txBody>
      </p:sp>
    </p:spTree>
    <p:extLst>
      <p:ext uri="{BB962C8B-B14F-4D97-AF65-F5344CB8AC3E}">
        <p14:creationId xmlns:p14="http://schemas.microsoft.com/office/powerpoint/2010/main" val="1500390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44"/>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14" name="Google Shape;1114;p144"/>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15" name="Google Shape;1115;p144"/>
          <p:cNvSpPr txBox="1"/>
          <p:nvPr/>
        </p:nvSpPr>
        <p:spPr>
          <a:xfrm>
            <a:off x="871500" y="5080134"/>
            <a:ext cx="103696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Al hacer el proceso de ajuste de los datos al algoritmo podemos cuantificar que tan bien o mal se desempeña en los datos de test y construimos una matriz de confusión</a:t>
            </a:r>
            <a:endParaRPr sz="2400">
              <a:latin typeface="DM Sans"/>
              <a:ea typeface="DM Sans"/>
              <a:cs typeface="DM Sans"/>
              <a:sym typeface="DM Sans"/>
            </a:endParaRPr>
          </a:p>
        </p:txBody>
      </p:sp>
      <p:pic>
        <p:nvPicPr>
          <p:cNvPr id="1116" name="Google Shape;1116;p144"/>
          <p:cNvPicPr preferRelativeResize="0"/>
          <p:nvPr/>
        </p:nvPicPr>
        <p:blipFill>
          <a:blip r:embed="rId4">
            <a:alphaModFix/>
          </a:blip>
          <a:stretch>
            <a:fillRect/>
          </a:stretch>
        </p:blipFill>
        <p:spPr>
          <a:xfrm>
            <a:off x="871499" y="1644850"/>
            <a:ext cx="5012275" cy="3251633"/>
          </a:xfrm>
          <a:prstGeom prst="rect">
            <a:avLst/>
          </a:prstGeom>
          <a:noFill/>
          <a:ln>
            <a:noFill/>
          </a:ln>
        </p:spPr>
      </p:pic>
      <p:pic>
        <p:nvPicPr>
          <p:cNvPr id="1117" name="Google Shape;1117;p144"/>
          <p:cNvPicPr preferRelativeResize="0"/>
          <p:nvPr/>
        </p:nvPicPr>
        <p:blipFill>
          <a:blip r:embed="rId5">
            <a:alphaModFix/>
          </a:blip>
          <a:stretch>
            <a:fillRect/>
          </a:stretch>
        </p:blipFill>
        <p:spPr>
          <a:xfrm>
            <a:off x="6411539" y="1816583"/>
            <a:ext cx="5074388" cy="2908167"/>
          </a:xfrm>
          <a:prstGeom prst="rect">
            <a:avLst/>
          </a:prstGeom>
          <a:noFill/>
          <a:ln>
            <a:noFill/>
          </a:ln>
        </p:spPr>
      </p:pic>
    </p:spTree>
    <p:extLst>
      <p:ext uri="{BB962C8B-B14F-4D97-AF65-F5344CB8AC3E}">
        <p14:creationId xmlns:p14="http://schemas.microsoft.com/office/powerpoint/2010/main" val="1942800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45"/>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23" name="Google Shape;1123;p145"/>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24" name="Google Shape;1124;p145"/>
          <p:cNvSpPr txBox="1"/>
          <p:nvPr/>
        </p:nvSpPr>
        <p:spPr>
          <a:xfrm>
            <a:off x="972933" y="4991401"/>
            <a:ext cx="103696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Si modificamos el valor del threshold o límite de clasificación nuestra matriz de confusión variará por cada nuevo valor que establezcamos como límite.</a:t>
            </a:r>
            <a:endParaRPr sz="2400">
              <a:latin typeface="DM Sans"/>
              <a:ea typeface="DM Sans"/>
              <a:cs typeface="DM Sans"/>
              <a:sym typeface="DM Sans"/>
            </a:endParaRPr>
          </a:p>
        </p:txBody>
      </p:sp>
      <p:pic>
        <p:nvPicPr>
          <p:cNvPr id="1125" name="Google Shape;1125;p145"/>
          <p:cNvPicPr preferRelativeResize="0"/>
          <p:nvPr/>
        </p:nvPicPr>
        <p:blipFill>
          <a:blip r:embed="rId4">
            <a:alphaModFix/>
          </a:blip>
          <a:stretch>
            <a:fillRect/>
          </a:stretch>
        </p:blipFill>
        <p:spPr>
          <a:xfrm>
            <a:off x="631134" y="1455100"/>
            <a:ext cx="6353101" cy="3470067"/>
          </a:xfrm>
          <a:prstGeom prst="rect">
            <a:avLst/>
          </a:prstGeom>
          <a:noFill/>
          <a:ln>
            <a:noFill/>
          </a:ln>
        </p:spPr>
      </p:pic>
      <p:pic>
        <p:nvPicPr>
          <p:cNvPr id="1126" name="Google Shape;1126;p145"/>
          <p:cNvPicPr preferRelativeResize="0"/>
          <p:nvPr/>
        </p:nvPicPr>
        <p:blipFill>
          <a:blip r:embed="rId5">
            <a:alphaModFix/>
          </a:blip>
          <a:stretch>
            <a:fillRect/>
          </a:stretch>
        </p:blipFill>
        <p:spPr>
          <a:xfrm>
            <a:off x="6164233" y="1730833"/>
            <a:ext cx="5322152" cy="2918600"/>
          </a:xfrm>
          <a:prstGeom prst="rect">
            <a:avLst/>
          </a:prstGeom>
          <a:noFill/>
          <a:ln>
            <a:noFill/>
          </a:ln>
        </p:spPr>
      </p:pic>
    </p:spTree>
    <p:extLst>
      <p:ext uri="{BB962C8B-B14F-4D97-AF65-F5344CB8AC3E}">
        <p14:creationId xmlns:p14="http://schemas.microsoft.com/office/powerpoint/2010/main" val="127726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Definición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15936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46"/>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32" name="Google Shape;1132;p146"/>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33" name="Google Shape;1133;p146"/>
          <p:cNvSpPr txBox="1"/>
          <p:nvPr/>
        </p:nvSpPr>
        <p:spPr>
          <a:xfrm>
            <a:off x="911200" y="4484334"/>
            <a:ext cx="103696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comenzar con un threshold bajo como 0 o 0.1 y podemos calcular la matriz de confusión y todas sus métricas que ya conocemos </a:t>
            </a:r>
            <a:endParaRPr sz="2400">
              <a:latin typeface="DM Sans"/>
              <a:ea typeface="DM Sans"/>
              <a:cs typeface="DM Sans"/>
              <a:sym typeface="DM Sans"/>
            </a:endParaRPr>
          </a:p>
        </p:txBody>
      </p:sp>
      <p:pic>
        <p:nvPicPr>
          <p:cNvPr id="1134" name="Google Shape;1134;p146"/>
          <p:cNvPicPr preferRelativeResize="0"/>
          <p:nvPr/>
        </p:nvPicPr>
        <p:blipFill>
          <a:blip r:embed="rId4">
            <a:alphaModFix/>
          </a:blip>
          <a:stretch>
            <a:fillRect/>
          </a:stretch>
        </p:blipFill>
        <p:spPr>
          <a:xfrm>
            <a:off x="631134" y="2026467"/>
            <a:ext cx="5566468" cy="2265167"/>
          </a:xfrm>
          <a:prstGeom prst="rect">
            <a:avLst/>
          </a:prstGeom>
          <a:noFill/>
          <a:ln>
            <a:noFill/>
          </a:ln>
        </p:spPr>
      </p:pic>
      <p:pic>
        <p:nvPicPr>
          <p:cNvPr id="1135" name="Google Shape;1135;p146"/>
          <p:cNvPicPr preferRelativeResize="0"/>
          <p:nvPr/>
        </p:nvPicPr>
        <p:blipFill>
          <a:blip r:embed="rId5">
            <a:alphaModFix/>
          </a:blip>
          <a:stretch>
            <a:fillRect/>
          </a:stretch>
        </p:blipFill>
        <p:spPr>
          <a:xfrm>
            <a:off x="6448001" y="2164933"/>
            <a:ext cx="4894532" cy="1810800"/>
          </a:xfrm>
          <a:prstGeom prst="rect">
            <a:avLst/>
          </a:prstGeom>
          <a:noFill/>
          <a:ln>
            <a:noFill/>
          </a:ln>
        </p:spPr>
      </p:pic>
    </p:spTree>
    <p:extLst>
      <p:ext uri="{BB962C8B-B14F-4D97-AF65-F5344CB8AC3E}">
        <p14:creationId xmlns:p14="http://schemas.microsoft.com/office/powerpoint/2010/main" val="2894489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47"/>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41" name="Google Shape;1141;p147"/>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42" name="Google Shape;1142;p147"/>
          <p:cNvSpPr txBox="1"/>
          <p:nvPr/>
        </p:nvSpPr>
        <p:spPr>
          <a:xfrm>
            <a:off x="633600" y="1826785"/>
            <a:ext cx="8784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ir cambiando the threshold de manera iterativa </a:t>
            </a:r>
            <a:endParaRPr sz="2400">
              <a:latin typeface="DM Sans"/>
              <a:ea typeface="DM Sans"/>
              <a:cs typeface="DM Sans"/>
              <a:sym typeface="DM Sans"/>
            </a:endParaRPr>
          </a:p>
        </p:txBody>
      </p:sp>
      <p:pic>
        <p:nvPicPr>
          <p:cNvPr id="1143" name="Google Shape;1143;p147"/>
          <p:cNvPicPr preferRelativeResize="0"/>
          <p:nvPr/>
        </p:nvPicPr>
        <p:blipFill>
          <a:blip r:embed="rId4">
            <a:alphaModFix/>
          </a:blip>
          <a:stretch>
            <a:fillRect/>
          </a:stretch>
        </p:blipFill>
        <p:spPr>
          <a:xfrm>
            <a:off x="633600" y="2725967"/>
            <a:ext cx="5601733" cy="2066324"/>
          </a:xfrm>
          <a:prstGeom prst="rect">
            <a:avLst/>
          </a:prstGeom>
          <a:noFill/>
          <a:ln>
            <a:noFill/>
          </a:ln>
        </p:spPr>
      </p:pic>
      <p:pic>
        <p:nvPicPr>
          <p:cNvPr id="1144" name="Google Shape;1144;p147"/>
          <p:cNvPicPr preferRelativeResize="0"/>
          <p:nvPr/>
        </p:nvPicPr>
        <p:blipFill>
          <a:blip r:embed="rId5">
            <a:alphaModFix/>
          </a:blip>
          <a:stretch>
            <a:fillRect/>
          </a:stretch>
        </p:blipFill>
        <p:spPr>
          <a:xfrm>
            <a:off x="6312901" y="2485603"/>
            <a:ext cx="5173500" cy="2369531"/>
          </a:xfrm>
          <a:prstGeom prst="rect">
            <a:avLst/>
          </a:prstGeom>
          <a:noFill/>
          <a:ln>
            <a:noFill/>
          </a:ln>
        </p:spPr>
      </p:pic>
      <p:sp>
        <p:nvSpPr>
          <p:cNvPr id="1145" name="Google Shape;1145;p147"/>
          <p:cNvSpPr txBox="1"/>
          <p:nvPr/>
        </p:nvSpPr>
        <p:spPr>
          <a:xfrm>
            <a:off x="795467" y="4826601"/>
            <a:ext cx="10584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vamos observando que podemos ir creando diferentes puntos cruzando la False Positive Rate vs True Positive Rate </a:t>
            </a:r>
            <a:endParaRPr sz="2400">
              <a:latin typeface="DM Sans"/>
              <a:ea typeface="DM Sans"/>
              <a:cs typeface="DM Sans"/>
              <a:sym typeface="DM Sans"/>
            </a:endParaRPr>
          </a:p>
        </p:txBody>
      </p:sp>
    </p:spTree>
    <p:extLst>
      <p:ext uri="{BB962C8B-B14F-4D97-AF65-F5344CB8AC3E}">
        <p14:creationId xmlns:p14="http://schemas.microsoft.com/office/powerpoint/2010/main" val="1283773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48"/>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51" name="Google Shape;1151;p148"/>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52" name="Google Shape;1152;p148"/>
          <p:cNvSpPr txBox="1"/>
          <p:nvPr/>
        </p:nvSpPr>
        <p:spPr>
          <a:xfrm>
            <a:off x="633600" y="1826785"/>
            <a:ext cx="8784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ir cambiando the threshold de manera iterativa </a:t>
            </a:r>
            <a:endParaRPr sz="2400">
              <a:latin typeface="DM Sans"/>
              <a:ea typeface="DM Sans"/>
              <a:cs typeface="DM Sans"/>
              <a:sym typeface="DM Sans"/>
            </a:endParaRPr>
          </a:p>
        </p:txBody>
      </p:sp>
      <p:sp>
        <p:nvSpPr>
          <p:cNvPr id="1153" name="Google Shape;1153;p148"/>
          <p:cNvSpPr txBox="1"/>
          <p:nvPr/>
        </p:nvSpPr>
        <p:spPr>
          <a:xfrm>
            <a:off x="795467" y="4826601"/>
            <a:ext cx="10584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vamos observando que podemos ir creando diferentes puntos cruzando la False Positive Rate vs True Positive Rate </a:t>
            </a:r>
            <a:endParaRPr sz="2400">
              <a:latin typeface="DM Sans"/>
              <a:ea typeface="DM Sans"/>
              <a:cs typeface="DM Sans"/>
              <a:sym typeface="DM Sans"/>
            </a:endParaRPr>
          </a:p>
        </p:txBody>
      </p:sp>
      <p:pic>
        <p:nvPicPr>
          <p:cNvPr id="1154" name="Google Shape;1154;p148"/>
          <p:cNvPicPr preferRelativeResize="0"/>
          <p:nvPr/>
        </p:nvPicPr>
        <p:blipFill>
          <a:blip r:embed="rId4">
            <a:alphaModFix/>
          </a:blip>
          <a:stretch>
            <a:fillRect/>
          </a:stretch>
        </p:blipFill>
        <p:spPr>
          <a:xfrm>
            <a:off x="631134" y="2337785"/>
            <a:ext cx="5601732" cy="2182433"/>
          </a:xfrm>
          <a:prstGeom prst="rect">
            <a:avLst/>
          </a:prstGeom>
          <a:noFill/>
          <a:ln>
            <a:noFill/>
          </a:ln>
        </p:spPr>
      </p:pic>
      <p:pic>
        <p:nvPicPr>
          <p:cNvPr id="1155" name="Google Shape;1155;p148"/>
          <p:cNvPicPr preferRelativeResize="0"/>
          <p:nvPr/>
        </p:nvPicPr>
        <p:blipFill>
          <a:blip r:embed="rId5">
            <a:alphaModFix/>
          </a:blip>
          <a:stretch>
            <a:fillRect/>
          </a:stretch>
        </p:blipFill>
        <p:spPr>
          <a:xfrm>
            <a:off x="6331067" y="2455796"/>
            <a:ext cx="5155332" cy="2275421"/>
          </a:xfrm>
          <a:prstGeom prst="rect">
            <a:avLst/>
          </a:prstGeom>
          <a:noFill/>
          <a:ln>
            <a:noFill/>
          </a:ln>
        </p:spPr>
      </p:pic>
    </p:spTree>
    <p:extLst>
      <p:ext uri="{BB962C8B-B14F-4D97-AF65-F5344CB8AC3E}">
        <p14:creationId xmlns:p14="http://schemas.microsoft.com/office/powerpoint/2010/main" val="3092008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49"/>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61" name="Google Shape;1161;p149"/>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62" name="Google Shape;1162;p149"/>
          <p:cNvSpPr txBox="1"/>
          <p:nvPr/>
        </p:nvSpPr>
        <p:spPr>
          <a:xfrm>
            <a:off x="633600" y="1826785"/>
            <a:ext cx="8784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ir cambiando the threshold de manera iterativa </a:t>
            </a:r>
            <a:endParaRPr sz="2400">
              <a:latin typeface="DM Sans"/>
              <a:ea typeface="DM Sans"/>
              <a:cs typeface="DM Sans"/>
              <a:sym typeface="DM Sans"/>
            </a:endParaRPr>
          </a:p>
        </p:txBody>
      </p:sp>
      <p:sp>
        <p:nvSpPr>
          <p:cNvPr id="1163" name="Google Shape;1163;p149"/>
          <p:cNvSpPr txBox="1"/>
          <p:nvPr/>
        </p:nvSpPr>
        <p:spPr>
          <a:xfrm>
            <a:off x="795467" y="4826601"/>
            <a:ext cx="10584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vamos observando que podemos ir creando diferentes puntos cruzando la False Positive Rate vs True Positive Rate </a:t>
            </a:r>
            <a:endParaRPr sz="2400">
              <a:latin typeface="DM Sans"/>
              <a:ea typeface="DM Sans"/>
              <a:cs typeface="DM Sans"/>
              <a:sym typeface="DM Sans"/>
            </a:endParaRPr>
          </a:p>
        </p:txBody>
      </p:sp>
      <p:pic>
        <p:nvPicPr>
          <p:cNvPr id="1164" name="Google Shape;1164;p149"/>
          <p:cNvPicPr preferRelativeResize="0"/>
          <p:nvPr/>
        </p:nvPicPr>
        <p:blipFill>
          <a:blip r:embed="rId4">
            <a:alphaModFix/>
          </a:blip>
          <a:stretch>
            <a:fillRect/>
          </a:stretch>
        </p:blipFill>
        <p:spPr>
          <a:xfrm>
            <a:off x="631134" y="2360400"/>
            <a:ext cx="6057633" cy="2314400"/>
          </a:xfrm>
          <a:prstGeom prst="rect">
            <a:avLst/>
          </a:prstGeom>
          <a:noFill/>
          <a:ln>
            <a:noFill/>
          </a:ln>
        </p:spPr>
      </p:pic>
      <p:pic>
        <p:nvPicPr>
          <p:cNvPr id="1165" name="Google Shape;1165;p149"/>
          <p:cNvPicPr preferRelativeResize="0"/>
          <p:nvPr/>
        </p:nvPicPr>
        <p:blipFill>
          <a:blip r:embed="rId5">
            <a:alphaModFix/>
          </a:blip>
          <a:stretch>
            <a:fillRect/>
          </a:stretch>
        </p:blipFill>
        <p:spPr>
          <a:xfrm>
            <a:off x="6752668" y="2417433"/>
            <a:ext cx="4723753" cy="2314400"/>
          </a:xfrm>
          <a:prstGeom prst="rect">
            <a:avLst/>
          </a:prstGeom>
          <a:noFill/>
          <a:ln>
            <a:noFill/>
          </a:ln>
        </p:spPr>
      </p:pic>
    </p:spTree>
    <p:extLst>
      <p:ext uri="{BB962C8B-B14F-4D97-AF65-F5344CB8AC3E}">
        <p14:creationId xmlns:p14="http://schemas.microsoft.com/office/powerpoint/2010/main" val="1877823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50"/>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71" name="Google Shape;1171;p150"/>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72" name="Google Shape;1172;p150"/>
          <p:cNvSpPr txBox="1"/>
          <p:nvPr/>
        </p:nvSpPr>
        <p:spPr>
          <a:xfrm>
            <a:off x="633600" y="1826785"/>
            <a:ext cx="8784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ir cambiando the threshold de manera iterativa </a:t>
            </a:r>
            <a:endParaRPr sz="2400">
              <a:latin typeface="DM Sans"/>
              <a:ea typeface="DM Sans"/>
              <a:cs typeface="DM Sans"/>
              <a:sym typeface="DM Sans"/>
            </a:endParaRPr>
          </a:p>
        </p:txBody>
      </p:sp>
      <p:sp>
        <p:nvSpPr>
          <p:cNvPr id="1173" name="Google Shape;1173;p150"/>
          <p:cNvSpPr txBox="1"/>
          <p:nvPr/>
        </p:nvSpPr>
        <p:spPr>
          <a:xfrm>
            <a:off x="795467" y="4826601"/>
            <a:ext cx="10584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vamos observando que podemos ir creando diferentes puntos cruzando la False Positive Rate vs True Positive Rate </a:t>
            </a:r>
            <a:endParaRPr sz="2400">
              <a:latin typeface="DM Sans"/>
              <a:ea typeface="DM Sans"/>
              <a:cs typeface="DM Sans"/>
              <a:sym typeface="DM Sans"/>
            </a:endParaRPr>
          </a:p>
        </p:txBody>
      </p:sp>
      <p:pic>
        <p:nvPicPr>
          <p:cNvPr id="1174" name="Google Shape;1174;p150"/>
          <p:cNvPicPr preferRelativeResize="0"/>
          <p:nvPr/>
        </p:nvPicPr>
        <p:blipFill>
          <a:blip r:embed="rId4">
            <a:alphaModFix/>
          </a:blip>
          <a:stretch>
            <a:fillRect/>
          </a:stretch>
        </p:blipFill>
        <p:spPr>
          <a:xfrm>
            <a:off x="633601" y="2436300"/>
            <a:ext cx="6057633" cy="2314400"/>
          </a:xfrm>
          <a:prstGeom prst="rect">
            <a:avLst/>
          </a:prstGeom>
          <a:noFill/>
          <a:ln>
            <a:noFill/>
          </a:ln>
        </p:spPr>
      </p:pic>
      <p:pic>
        <p:nvPicPr>
          <p:cNvPr id="1175" name="Google Shape;1175;p150"/>
          <p:cNvPicPr preferRelativeResize="0"/>
          <p:nvPr/>
        </p:nvPicPr>
        <p:blipFill>
          <a:blip r:embed="rId5">
            <a:alphaModFix/>
          </a:blip>
          <a:stretch>
            <a:fillRect/>
          </a:stretch>
        </p:blipFill>
        <p:spPr>
          <a:xfrm>
            <a:off x="6691234" y="2466100"/>
            <a:ext cx="4854455" cy="2314400"/>
          </a:xfrm>
          <a:prstGeom prst="rect">
            <a:avLst/>
          </a:prstGeom>
          <a:noFill/>
          <a:ln>
            <a:noFill/>
          </a:ln>
        </p:spPr>
      </p:pic>
    </p:spTree>
    <p:extLst>
      <p:ext uri="{BB962C8B-B14F-4D97-AF65-F5344CB8AC3E}">
        <p14:creationId xmlns:p14="http://schemas.microsoft.com/office/powerpoint/2010/main" val="2162351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51"/>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81" name="Google Shape;1181;p151"/>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182" name="Google Shape;1182;p151"/>
          <p:cNvPicPr preferRelativeResize="0"/>
          <p:nvPr/>
        </p:nvPicPr>
        <p:blipFill>
          <a:blip r:embed="rId4">
            <a:alphaModFix/>
          </a:blip>
          <a:stretch>
            <a:fillRect/>
          </a:stretch>
        </p:blipFill>
        <p:spPr>
          <a:xfrm>
            <a:off x="686350" y="1732400"/>
            <a:ext cx="6884767" cy="3335200"/>
          </a:xfrm>
          <a:prstGeom prst="rect">
            <a:avLst/>
          </a:prstGeom>
          <a:noFill/>
          <a:ln>
            <a:noFill/>
          </a:ln>
        </p:spPr>
      </p:pic>
      <p:pic>
        <p:nvPicPr>
          <p:cNvPr id="1183" name="Google Shape;1183;p151"/>
          <p:cNvPicPr preferRelativeResize="0"/>
          <p:nvPr/>
        </p:nvPicPr>
        <p:blipFill>
          <a:blip r:embed="rId5">
            <a:alphaModFix/>
          </a:blip>
          <a:stretch>
            <a:fillRect/>
          </a:stretch>
        </p:blipFill>
        <p:spPr>
          <a:xfrm>
            <a:off x="7356781" y="1732400"/>
            <a:ext cx="4427769" cy="3335200"/>
          </a:xfrm>
          <a:prstGeom prst="rect">
            <a:avLst/>
          </a:prstGeom>
          <a:noFill/>
          <a:ln>
            <a:noFill/>
          </a:ln>
        </p:spPr>
      </p:pic>
      <p:sp>
        <p:nvSpPr>
          <p:cNvPr id="1184" name="Google Shape;1184;p151"/>
          <p:cNvSpPr txBox="1"/>
          <p:nvPr/>
        </p:nvSpPr>
        <p:spPr>
          <a:xfrm>
            <a:off x="846167" y="5067434"/>
            <a:ext cx="10356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si unimos todos los puntos que generamos tenemos la curva que se observa a la derecha</a:t>
            </a:r>
            <a:endParaRPr sz="2400">
              <a:latin typeface="DM Sans"/>
              <a:ea typeface="DM Sans"/>
              <a:cs typeface="DM Sans"/>
              <a:sym typeface="DM Sans"/>
            </a:endParaRPr>
          </a:p>
        </p:txBody>
      </p:sp>
    </p:spTree>
    <p:extLst>
      <p:ext uri="{BB962C8B-B14F-4D97-AF65-F5344CB8AC3E}">
        <p14:creationId xmlns:p14="http://schemas.microsoft.com/office/powerpoint/2010/main" val="570783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52"/>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90" name="Google Shape;1190;p152"/>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91" name="Google Shape;1191;p152"/>
          <p:cNvSpPr txBox="1"/>
          <p:nvPr/>
        </p:nvSpPr>
        <p:spPr>
          <a:xfrm>
            <a:off x="846167" y="5067434"/>
            <a:ext cx="10356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calcular para el mismo problema la curva ROC para otros modelos y con base en esto comparar cual tiene mejor desempeño</a:t>
            </a:r>
            <a:endParaRPr sz="2400">
              <a:latin typeface="DM Sans"/>
              <a:ea typeface="DM Sans"/>
              <a:cs typeface="DM Sans"/>
              <a:sym typeface="DM Sans"/>
            </a:endParaRPr>
          </a:p>
        </p:txBody>
      </p:sp>
      <p:pic>
        <p:nvPicPr>
          <p:cNvPr id="1192" name="Google Shape;1192;p152"/>
          <p:cNvPicPr preferRelativeResize="0"/>
          <p:nvPr/>
        </p:nvPicPr>
        <p:blipFill>
          <a:blip r:embed="rId4">
            <a:alphaModFix/>
          </a:blip>
          <a:stretch>
            <a:fillRect/>
          </a:stretch>
        </p:blipFill>
        <p:spPr>
          <a:xfrm>
            <a:off x="1263851" y="1954967"/>
            <a:ext cx="4007948" cy="3116400"/>
          </a:xfrm>
          <a:prstGeom prst="rect">
            <a:avLst/>
          </a:prstGeom>
          <a:noFill/>
          <a:ln>
            <a:noFill/>
          </a:ln>
        </p:spPr>
      </p:pic>
      <p:pic>
        <p:nvPicPr>
          <p:cNvPr id="1193" name="Google Shape;1193;p152"/>
          <p:cNvPicPr preferRelativeResize="0"/>
          <p:nvPr/>
        </p:nvPicPr>
        <p:blipFill>
          <a:blip r:embed="rId5">
            <a:alphaModFix/>
          </a:blip>
          <a:stretch>
            <a:fillRect/>
          </a:stretch>
        </p:blipFill>
        <p:spPr>
          <a:xfrm>
            <a:off x="5976983" y="1704367"/>
            <a:ext cx="4808300" cy="3449267"/>
          </a:xfrm>
          <a:prstGeom prst="rect">
            <a:avLst/>
          </a:prstGeom>
          <a:noFill/>
          <a:ln>
            <a:noFill/>
          </a:ln>
        </p:spPr>
      </p:pic>
    </p:spTree>
    <p:extLst>
      <p:ext uri="{BB962C8B-B14F-4D97-AF65-F5344CB8AC3E}">
        <p14:creationId xmlns:p14="http://schemas.microsoft.com/office/powerpoint/2010/main" val="3734247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5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dirty="0">
                <a:solidFill>
                  <a:srgbClr val="0070C0"/>
                </a:solidFill>
                <a:latin typeface="DM Sans"/>
                <a:ea typeface="DM Sans"/>
                <a:cs typeface="DM Sans"/>
                <a:sym typeface="DM Sans"/>
              </a:rPr>
              <a:t>Ejemple</a:t>
            </a:r>
            <a:endParaRPr sz="4667" b="1" dirty="0">
              <a:solidFill>
                <a:srgbClr val="0070C0"/>
              </a:solidFill>
              <a:latin typeface="DM Sans"/>
              <a:ea typeface="DM Sans"/>
              <a:cs typeface="DM Sans"/>
              <a:sym typeface="DM Sans"/>
            </a:endParaRPr>
          </a:p>
        </p:txBody>
      </p:sp>
      <p:sp>
        <p:nvSpPr>
          <p:cNvPr id="1210" name="Google Shape;1210;p154"/>
          <p:cNvSpPr txBox="1"/>
          <p:nvPr/>
        </p:nvSpPr>
        <p:spPr>
          <a:xfrm>
            <a:off x="793033" y="2127733"/>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dirty="0">
                <a:solidFill>
                  <a:srgbClr val="B7B7B7"/>
                </a:solidFill>
                <a:latin typeface="DM Sans"/>
                <a:ea typeface="DM Sans"/>
                <a:cs typeface="DM Sans"/>
                <a:sym typeface="DM Sans"/>
              </a:rPr>
              <a:t>Analizaremos cómo evaluar modelos de clasificación (SVM, Random Forest, Regresión Logística y árboles de decisión) haciendo uso de la matriz de confusión y sus métricas</a:t>
            </a:r>
            <a:endParaRPr sz="3333" dirty="0">
              <a:solidFill>
                <a:srgbClr val="B7B7B7"/>
              </a:solidFill>
              <a:latin typeface="Helvetica Neue"/>
              <a:ea typeface="Helvetica Neue"/>
              <a:cs typeface="Helvetica Neue"/>
              <a:sym typeface="Helvetica Neue"/>
            </a:endParaRPr>
          </a:p>
        </p:txBody>
      </p:sp>
      <p:grpSp>
        <p:nvGrpSpPr>
          <p:cNvPr id="1211" name="Google Shape;1211;p154"/>
          <p:cNvGrpSpPr/>
          <p:nvPr/>
        </p:nvGrpSpPr>
        <p:grpSpPr>
          <a:xfrm>
            <a:off x="631135" y="826031"/>
            <a:ext cx="985200" cy="985200"/>
            <a:chOff x="473351" y="619523"/>
            <a:chExt cx="738900" cy="738900"/>
          </a:xfrm>
        </p:grpSpPr>
        <p:sp>
          <p:nvSpPr>
            <p:cNvPr id="1212" name="Google Shape;1212;p15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213" name="Google Shape;1213;p15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227912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02"/>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267" b="1">
                <a:solidFill>
                  <a:schemeClr val="dk1"/>
                </a:solidFill>
                <a:latin typeface="DM Sans"/>
                <a:ea typeface="DM Sans"/>
                <a:cs typeface="DM Sans"/>
                <a:sym typeface="DM Sans"/>
              </a:rPr>
              <a:t>Matriz de confusión</a:t>
            </a:r>
            <a:endParaRPr sz="4267" b="1">
              <a:solidFill>
                <a:schemeClr val="dk1"/>
              </a:solidFill>
              <a:latin typeface="DM Sans"/>
              <a:ea typeface="DM Sans"/>
              <a:cs typeface="DM Sans"/>
              <a:sym typeface="DM Sans"/>
            </a:endParaRPr>
          </a:p>
        </p:txBody>
      </p:sp>
      <p:sp>
        <p:nvSpPr>
          <p:cNvPr id="749" name="Google Shape;749;p102"/>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50" name="Google Shape;750;p102"/>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51" name="Google Shape;751;p102"/>
          <p:cNvSpPr txBox="1"/>
          <p:nvPr/>
        </p:nvSpPr>
        <p:spPr>
          <a:xfrm>
            <a:off x="834800" y="1579584"/>
            <a:ext cx="6480400" cy="4401164"/>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buClr>
                <a:schemeClr val="dk1"/>
              </a:buClr>
            </a:pPr>
            <a:r>
              <a:rPr lang="es" sz="2000">
                <a:solidFill>
                  <a:schemeClr val="dk1"/>
                </a:solidFill>
                <a:latin typeface="DM Sans"/>
                <a:ea typeface="DM Sans"/>
                <a:cs typeface="DM Sans"/>
                <a:sym typeface="DM Sans"/>
              </a:rPr>
              <a:t>Es una técnica para resumir el desempeño de un algoritmo de clasificación.  El accuracy de la clasificación por sí sola puede ser engañosa si tiene un número desigual de observaciones en cada clase o si tiene más de dos clases </a:t>
            </a:r>
            <a:endParaRPr sz="2000">
              <a:solidFill>
                <a:schemeClr val="dk1"/>
              </a:solidFill>
              <a:latin typeface="DM Sans"/>
              <a:ea typeface="DM Sans"/>
              <a:cs typeface="DM Sans"/>
              <a:sym typeface="DM Sans"/>
            </a:endParaRPr>
          </a:p>
          <a:p>
            <a:pPr>
              <a:lnSpc>
                <a:spcPct val="150000"/>
              </a:lnSpc>
              <a:buClr>
                <a:schemeClr val="dk1"/>
              </a:buClr>
              <a:buSzPts val="1100"/>
            </a:pPr>
            <a:endParaRPr sz="2000">
              <a:solidFill>
                <a:schemeClr val="dk1"/>
              </a:solidFill>
              <a:latin typeface="DM Sans"/>
              <a:ea typeface="DM Sans"/>
              <a:cs typeface="DM Sans"/>
              <a:sym typeface="DM Sans"/>
            </a:endParaRPr>
          </a:p>
          <a:p>
            <a:pPr>
              <a:lnSpc>
                <a:spcPct val="150000"/>
              </a:lnSpc>
              <a:buClr>
                <a:schemeClr val="dk1"/>
              </a:buClr>
            </a:pPr>
            <a:r>
              <a:rPr lang="es" sz="2000">
                <a:solidFill>
                  <a:schemeClr val="dk1"/>
                </a:solidFill>
                <a:latin typeface="DM Sans"/>
                <a:ea typeface="DM Sans"/>
                <a:cs typeface="DM Sans"/>
                <a:sym typeface="DM Sans"/>
              </a:rPr>
              <a:t>Esta técnica puede dar una mejor idea de qué está haciendo bien el modelo de clasificación y qué tipos de errores está cometiendo.</a:t>
            </a:r>
            <a:endParaRPr sz="2000">
              <a:solidFill>
                <a:schemeClr val="dk1"/>
              </a:solidFill>
              <a:latin typeface="DM Sans"/>
              <a:ea typeface="DM Sans"/>
              <a:cs typeface="DM Sans"/>
              <a:sym typeface="DM Sans"/>
            </a:endParaRPr>
          </a:p>
        </p:txBody>
      </p:sp>
      <p:pic>
        <p:nvPicPr>
          <p:cNvPr id="752" name="Google Shape;752;p102"/>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53" name="Google Shape;753;p102"/>
          <p:cNvPicPr preferRelativeResize="0"/>
          <p:nvPr/>
        </p:nvPicPr>
        <p:blipFill>
          <a:blip r:embed="rId4">
            <a:alphaModFix/>
          </a:blip>
          <a:stretch>
            <a:fillRect/>
          </a:stretch>
        </p:blipFill>
        <p:spPr>
          <a:xfrm>
            <a:off x="7315201" y="1655534"/>
            <a:ext cx="3829700" cy="3829700"/>
          </a:xfrm>
          <a:prstGeom prst="rect">
            <a:avLst/>
          </a:prstGeom>
          <a:noFill/>
          <a:ln>
            <a:noFill/>
          </a:ln>
        </p:spPr>
      </p:pic>
    </p:spTree>
    <p:extLst>
      <p:ext uri="{BB962C8B-B14F-4D97-AF65-F5344CB8AC3E}">
        <p14:creationId xmlns:p14="http://schemas.microsoft.com/office/powerpoint/2010/main" val="2884249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3"/>
          <p:cNvSpPr txBox="1"/>
          <p:nvPr/>
        </p:nvSpPr>
        <p:spPr>
          <a:xfrm>
            <a:off x="1948400" y="29364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Cómo calcular la matriz de confusión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12755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04"/>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Cómo calcular la matriz de confusión</a:t>
            </a:r>
            <a:endParaRPr sz="4133" b="1">
              <a:solidFill>
                <a:schemeClr val="dk1"/>
              </a:solidFill>
              <a:latin typeface="DM Sans"/>
              <a:ea typeface="DM Sans"/>
              <a:cs typeface="DM Sans"/>
              <a:sym typeface="DM Sans"/>
            </a:endParaRPr>
          </a:p>
        </p:txBody>
      </p:sp>
      <p:sp>
        <p:nvSpPr>
          <p:cNvPr id="764" name="Google Shape;764;p104"/>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65" name="Google Shape;765;p104"/>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66" name="Google Shape;766;p104"/>
          <p:cNvSpPr txBox="1"/>
          <p:nvPr/>
        </p:nvSpPr>
        <p:spPr>
          <a:xfrm>
            <a:off x="834800" y="1579585"/>
            <a:ext cx="6480400" cy="4401164"/>
          </a:xfrm>
          <a:prstGeom prst="rect">
            <a:avLst/>
          </a:prstGeom>
          <a:solidFill>
            <a:schemeClr val="lt1"/>
          </a:solidFill>
          <a:ln>
            <a:noFill/>
          </a:ln>
        </p:spPr>
        <p:txBody>
          <a:bodyPr spcFirstLastPara="1" wrap="square" lIns="121900" tIns="121900" rIns="121900" bIns="121900" anchor="t" anchorCtr="0">
            <a:spAutoFit/>
          </a:bodyPr>
          <a:lstStyle/>
          <a:p>
            <a:pPr marL="609585" indent="-431789">
              <a:lnSpc>
                <a:spcPct val="150000"/>
              </a:lnSpc>
              <a:buClr>
                <a:schemeClr val="dk1"/>
              </a:buClr>
              <a:buSzPts val="1500"/>
              <a:buFont typeface="DM Sans"/>
              <a:buAutoNum type="arabicPeriod"/>
            </a:pPr>
            <a:r>
              <a:rPr lang="es" sz="2000">
                <a:solidFill>
                  <a:schemeClr val="dk1"/>
                </a:solidFill>
                <a:latin typeface="DM Sans"/>
                <a:ea typeface="DM Sans"/>
                <a:cs typeface="DM Sans"/>
                <a:sym typeface="DM Sans"/>
              </a:rPr>
              <a:t>Se necesita de un dataset de test o validación con los valores esperados </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rabicPeriod"/>
            </a:pPr>
            <a:r>
              <a:rPr lang="es" sz="2000">
                <a:solidFill>
                  <a:schemeClr val="dk1"/>
                </a:solidFill>
                <a:latin typeface="DM Sans"/>
                <a:ea typeface="DM Sans"/>
                <a:cs typeface="DM Sans"/>
                <a:sym typeface="DM Sans"/>
              </a:rPr>
              <a:t>Realizar l predicción para cada fila del dataset test</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rabicPeriod"/>
            </a:pPr>
            <a:r>
              <a:rPr lang="es" sz="2000">
                <a:solidFill>
                  <a:schemeClr val="dk1"/>
                </a:solidFill>
                <a:latin typeface="DM Sans"/>
                <a:ea typeface="DM Sans"/>
                <a:cs typeface="DM Sans"/>
                <a:sym typeface="DM Sans"/>
              </a:rPr>
              <a:t>Del conteo de valores esperados y predicciones se encuentra:</a:t>
            </a:r>
            <a:endParaRPr sz="2000">
              <a:solidFill>
                <a:schemeClr val="dk1"/>
              </a:solidFill>
              <a:latin typeface="DM Sans"/>
              <a:ea typeface="DM Sans"/>
              <a:cs typeface="DM Sans"/>
              <a:sym typeface="DM Sans"/>
            </a:endParaRPr>
          </a:p>
          <a:p>
            <a:pPr marL="609585" indent="-136595">
              <a:lnSpc>
                <a:spcPct val="150000"/>
              </a:lnSpc>
              <a:buClr>
                <a:schemeClr val="dk1"/>
              </a:buClr>
              <a:buSzPts val="1500"/>
              <a:buFont typeface="DM Sans"/>
              <a:buAutoNum type="alphaLcPeriod"/>
            </a:pPr>
            <a:r>
              <a:rPr lang="es" sz="2000">
                <a:solidFill>
                  <a:schemeClr val="dk1"/>
                </a:solidFill>
                <a:latin typeface="DM Sans"/>
                <a:ea typeface="DM Sans"/>
                <a:cs typeface="DM Sans"/>
                <a:sym typeface="DM Sans"/>
              </a:rPr>
              <a:t> El número de predicciones correctas</a:t>
            </a:r>
            <a:endParaRPr sz="2000">
              <a:solidFill>
                <a:schemeClr val="dk1"/>
              </a:solidFill>
              <a:latin typeface="DM Sans"/>
              <a:ea typeface="DM Sans"/>
              <a:cs typeface="DM Sans"/>
              <a:sym typeface="DM Sans"/>
            </a:endParaRPr>
          </a:p>
          <a:p>
            <a:pPr marL="609585" indent="-136595">
              <a:lnSpc>
                <a:spcPct val="150000"/>
              </a:lnSpc>
              <a:buClr>
                <a:schemeClr val="dk1"/>
              </a:buClr>
              <a:buSzPts val="1500"/>
              <a:buFont typeface="DM Sans"/>
              <a:buAutoNum type="alphaLcPeriod"/>
            </a:pPr>
            <a:r>
              <a:rPr lang="es" sz="2000">
                <a:solidFill>
                  <a:schemeClr val="dk1"/>
                </a:solidFill>
                <a:latin typeface="DM Sans"/>
                <a:ea typeface="DM Sans"/>
                <a:cs typeface="DM Sans"/>
                <a:sym typeface="DM Sans"/>
              </a:rPr>
              <a:t> El número de predicciones incorrectas para cada clase</a:t>
            </a:r>
            <a:endParaRPr sz="2000">
              <a:solidFill>
                <a:schemeClr val="dk1"/>
              </a:solidFill>
              <a:latin typeface="DM Sans"/>
              <a:ea typeface="DM Sans"/>
              <a:cs typeface="DM Sans"/>
              <a:sym typeface="DM Sans"/>
            </a:endParaRPr>
          </a:p>
        </p:txBody>
      </p:sp>
      <p:pic>
        <p:nvPicPr>
          <p:cNvPr id="767" name="Google Shape;767;p104"/>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68" name="Google Shape;768;p104"/>
          <p:cNvPicPr preferRelativeResize="0"/>
          <p:nvPr/>
        </p:nvPicPr>
        <p:blipFill>
          <a:blip r:embed="rId4">
            <a:alphaModFix/>
          </a:blip>
          <a:stretch>
            <a:fillRect/>
          </a:stretch>
        </p:blipFill>
        <p:spPr>
          <a:xfrm>
            <a:off x="7315201" y="1655534"/>
            <a:ext cx="3829700" cy="3829700"/>
          </a:xfrm>
          <a:prstGeom prst="rect">
            <a:avLst/>
          </a:prstGeom>
          <a:noFill/>
          <a:ln>
            <a:noFill/>
          </a:ln>
        </p:spPr>
      </p:pic>
    </p:spTree>
    <p:extLst>
      <p:ext uri="{BB962C8B-B14F-4D97-AF65-F5344CB8AC3E}">
        <p14:creationId xmlns:p14="http://schemas.microsoft.com/office/powerpoint/2010/main" val="2104919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5"/>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Cómo calcular la matriz de confusión</a:t>
            </a:r>
            <a:endParaRPr sz="4133" b="1">
              <a:solidFill>
                <a:schemeClr val="dk1"/>
              </a:solidFill>
              <a:latin typeface="DM Sans"/>
              <a:ea typeface="DM Sans"/>
              <a:cs typeface="DM Sans"/>
              <a:sym typeface="DM Sans"/>
            </a:endParaRPr>
          </a:p>
        </p:txBody>
      </p:sp>
      <p:sp>
        <p:nvSpPr>
          <p:cNvPr id="774" name="Google Shape;774;p105"/>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75" name="Google Shape;775;p105"/>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76" name="Google Shape;776;p105"/>
          <p:cNvSpPr txBox="1"/>
          <p:nvPr/>
        </p:nvSpPr>
        <p:spPr>
          <a:xfrm>
            <a:off x="834800" y="1579585"/>
            <a:ext cx="6480400" cy="4862829"/>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buClr>
                <a:schemeClr val="dk1"/>
              </a:buClr>
              <a:buSzPts val="1100"/>
            </a:pPr>
            <a:r>
              <a:rPr lang="es" sz="2000">
                <a:solidFill>
                  <a:schemeClr val="dk1"/>
                </a:solidFill>
                <a:latin typeface="DM Sans"/>
                <a:ea typeface="DM Sans"/>
                <a:cs typeface="DM Sans"/>
                <a:sym typeface="DM Sans"/>
              </a:rPr>
              <a:t>Estos números se organizan en una tabla o matriz de la siguiente manera:</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a:solidFill>
                  <a:schemeClr val="dk1"/>
                </a:solidFill>
                <a:latin typeface="DM Sans"/>
                <a:ea typeface="DM Sans"/>
                <a:cs typeface="DM Sans"/>
                <a:sym typeface="DM Sans"/>
              </a:rPr>
              <a:t>Valores esperados: en cada fila de la matriz.</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a:solidFill>
                  <a:schemeClr val="dk1"/>
                </a:solidFill>
                <a:latin typeface="DM Sans"/>
                <a:ea typeface="DM Sans"/>
                <a:cs typeface="DM Sans"/>
                <a:sym typeface="DM Sans"/>
              </a:rPr>
              <a:t>Predicciones: cada columna de la matriz.</a:t>
            </a:r>
            <a:endParaRPr sz="2000">
              <a:solidFill>
                <a:schemeClr val="dk1"/>
              </a:solidFill>
              <a:latin typeface="DM Sans"/>
              <a:ea typeface="DM Sans"/>
              <a:cs typeface="DM Sans"/>
              <a:sym typeface="DM Sans"/>
            </a:endParaRPr>
          </a:p>
          <a:p>
            <a:pPr>
              <a:lnSpc>
                <a:spcPct val="150000"/>
              </a:lnSpc>
              <a:buClr>
                <a:schemeClr val="dk1"/>
              </a:buClr>
              <a:buSzPts val="1100"/>
            </a:pPr>
            <a:endParaRPr sz="2000">
              <a:solidFill>
                <a:schemeClr val="dk1"/>
              </a:solidFill>
              <a:latin typeface="DM Sans"/>
              <a:ea typeface="DM Sans"/>
              <a:cs typeface="DM Sans"/>
              <a:sym typeface="DM Sans"/>
            </a:endParaRPr>
          </a:p>
          <a:p>
            <a:pPr>
              <a:lnSpc>
                <a:spcPct val="150000"/>
              </a:lnSpc>
            </a:pPr>
            <a:r>
              <a:rPr lang="es" sz="2000">
                <a:solidFill>
                  <a:schemeClr val="dk1"/>
                </a:solidFill>
                <a:latin typeface="DM Sans"/>
                <a:ea typeface="DM Sans"/>
                <a:cs typeface="DM Sans"/>
                <a:sym typeface="DM Sans"/>
              </a:rPr>
              <a:t>En la diagonal principal de la matriz tenemos las predicciones correctas (TP=True Positives y TN=True Negatives) y por fuera quedan las predicciones incorrectas (FP= False Positive y FN= False Negatives)</a:t>
            </a:r>
            <a:endParaRPr sz="2000">
              <a:solidFill>
                <a:schemeClr val="dk1"/>
              </a:solidFill>
              <a:latin typeface="DM Sans"/>
              <a:ea typeface="DM Sans"/>
              <a:cs typeface="DM Sans"/>
              <a:sym typeface="DM Sans"/>
            </a:endParaRPr>
          </a:p>
        </p:txBody>
      </p:sp>
      <p:pic>
        <p:nvPicPr>
          <p:cNvPr id="777" name="Google Shape;777;p105"/>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78" name="Google Shape;778;p105"/>
          <p:cNvPicPr preferRelativeResize="0"/>
          <p:nvPr/>
        </p:nvPicPr>
        <p:blipFill>
          <a:blip r:embed="rId4">
            <a:alphaModFix/>
          </a:blip>
          <a:stretch>
            <a:fillRect/>
          </a:stretch>
        </p:blipFill>
        <p:spPr>
          <a:xfrm>
            <a:off x="7315201" y="1655534"/>
            <a:ext cx="3829700" cy="3829700"/>
          </a:xfrm>
          <a:prstGeom prst="rect">
            <a:avLst/>
          </a:prstGeom>
          <a:noFill/>
          <a:ln>
            <a:noFill/>
          </a:ln>
        </p:spPr>
      </p:pic>
    </p:spTree>
    <p:extLst>
      <p:ext uri="{BB962C8B-B14F-4D97-AF65-F5344CB8AC3E}">
        <p14:creationId xmlns:p14="http://schemas.microsoft.com/office/powerpoint/2010/main" val="32149890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1632</Words>
  <Application>Microsoft Office PowerPoint</Application>
  <PresentationFormat>Widescreen</PresentationFormat>
  <Paragraphs>139</Paragraphs>
  <Slides>57</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DM Sans</vt:lpstr>
      <vt:lpstr>Helvetica Neue</vt:lpstr>
      <vt:lpstr>Helvetica Neue Light</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BU</dc:creator>
  <cp:lastModifiedBy>David Bustos Usta</cp:lastModifiedBy>
  <cp:revision>3</cp:revision>
  <dcterms:created xsi:type="dcterms:W3CDTF">2023-09-17T12:08:44Z</dcterms:created>
  <dcterms:modified xsi:type="dcterms:W3CDTF">2023-11-10T00:21:08Z</dcterms:modified>
</cp:coreProperties>
</file>